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256" r:id="rId2"/>
    <p:sldId id="257" r:id="rId3"/>
    <p:sldId id="258" r:id="rId4"/>
    <p:sldId id="264" r:id="rId5"/>
    <p:sldId id="265" r:id="rId6"/>
    <p:sldId id="266" r:id="rId7"/>
    <p:sldId id="259" r:id="rId8"/>
    <p:sldId id="267" r:id="rId9"/>
    <p:sldId id="260" r:id="rId10"/>
    <p:sldId id="268" r:id="rId11"/>
    <p:sldId id="269" r:id="rId12"/>
    <p:sldId id="270" r:id="rId13"/>
    <p:sldId id="271" r:id="rId14"/>
    <p:sldId id="261" r:id="rId15"/>
    <p:sldId id="272" r:id="rId16"/>
    <p:sldId id="273" r:id="rId17"/>
    <p:sldId id="282" r:id="rId18"/>
    <p:sldId id="283" r:id="rId19"/>
    <p:sldId id="262" r:id="rId20"/>
    <p:sldId id="274" r:id="rId21"/>
    <p:sldId id="276" r:id="rId22"/>
    <p:sldId id="275" r:id="rId23"/>
    <p:sldId id="277" r:id="rId24"/>
    <p:sldId id="263" r:id="rId25"/>
    <p:sldId id="278" r:id="rId26"/>
    <p:sldId id="279"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4660"/>
  </p:normalViewPr>
  <p:slideViewPr>
    <p:cSldViewPr snapToGrid="0">
      <p:cViewPr varScale="1">
        <p:scale>
          <a:sx n="87" d="100"/>
          <a:sy n="87" d="100"/>
        </p:scale>
        <p:origin x="114" y="16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69A2A-1A25-4514-9A34-5FACD125F821}" type="datetimeFigureOut">
              <a:rPr lang="en-US" smtClean="0"/>
              <a:t>7/9/2023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61F2B-895C-4B79-9341-AAE65977E2B5}" type="slidenum">
              <a:rPr lang="en-US" smtClean="0"/>
              <a:t>‹#›</a:t>
            </a:fld>
            <a:endParaRPr lang="en-US"/>
          </a:p>
        </p:txBody>
      </p:sp>
    </p:spTree>
    <p:extLst>
      <p:ext uri="{BB962C8B-B14F-4D97-AF65-F5344CB8AC3E}">
        <p14:creationId xmlns:p14="http://schemas.microsoft.com/office/powerpoint/2010/main" val="50251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gradFill flip="none" rotWithShape="1">
          <a:gsLst>
            <a:gs pos="0">
              <a:schemeClr val="accent1">
                <a:lumMod val="40000"/>
                <a:lumOff val="60000"/>
              </a:schemeClr>
            </a:gs>
            <a:gs pos="40000">
              <a:schemeClr val="bg1"/>
            </a:gs>
            <a:gs pos="100000">
              <a:schemeClr val="bg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4" name="Picture 3" descr="A picture containing text, clock, gauge&#10;&#10;Description automatically generated">
            <a:extLst>
              <a:ext uri="{FF2B5EF4-FFF2-40B4-BE49-F238E27FC236}">
                <a16:creationId xmlns:a16="http://schemas.microsoft.com/office/drawing/2014/main" id="{F9B40BFA-8F51-E5A0-46B4-22E95C367F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6070" y="4098533"/>
            <a:ext cx="3139860" cy="1681512"/>
          </a:xfrm>
          <a:prstGeom prst="rect">
            <a:avLst/>
          </a:prstGeom>
        </p:spPr>
      </p:pic>
      <p:sp>
        <p:nvSpPr>
          <p:cNvPr id="11" name="Rectangle: Diagonal Corners Rounded 10">
            <a:extLst>
              <a:ext uri="{FF2B5EF4-FFF2-40B4-BE49-F238E27FC236}">
                <a16:creationId xmlns:a16="http://schemas.microsoft.com/office/drawing/2014/main" id="{7DB9D24D-0F0C-7F15-56E0-D27F1A62FBA0}"/>
              </a:ext>
            </a:extLst>
          </p:cNvPr>
          <p:cNvSpPr/>
          <p:nvPr userDrawn="1"/>
        </p:nvSpPr>
        <p:spPr>
          <a:xfrm>
            <a:off x="1045321" y="1077955"/>
            <a:ext cx="10089084" cy="2626598"/>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Title 11">
            <a:extLst>
              <a:ext uri="{FF2B5EF4-FFF2-40B4-BE49-F238E27FC236}">
                <a16:creationId xmlns:a16="http://schemas.microsoft.com/office/drawing/2014/main" id="{CE4CDF73-8CEC-58D8-CB12-A2AA6832D4DD}"/>
              </a:ext>
            </a:extLst>
          </p:cNvPr>
          <p:cNvSpPr>
            <a:spLocks noGrp="1"/>
          </p:cNvSpPr>
          <p:nvPr>
            <p:ph type="title"/>
          </p:nvPr>
        </p:nvSpPr>
        <p:spPr>
          <a:xfrm>
            <a:off x="1057595" y="1801163"/>
            <a:ext cx="10064430" cy="616781"/>
          </a:xfrm>
          <a:prstGeom prst="rect">
            <a:avLst/>
          </a:prstGeom>
        </p:spPr>
        <p:txBody>
          <a:bodyPr anchor="ctr"/>
          <a:lstStyle>
            <a:lvl1pPr algn="ctr">
              <a:defRPr>
                <a:solidFill>
                  <a:schemeClr val="bg1"/>
                </a:solidFill>
              </a:defRPr>
            </a:lvl1pPr>
          </a:lstStyle>
          <a:p>
            <a:r>
              <a:rPr lang="en-US" dirty="0"/>
              <a:t>Click to edit Master title style</a:t>
            </a:r>
          </a:p>
        </p:txBody>
      </p:sp>
      <p:sp>
        <p:nvSpPr>
          <p:cNvPr id="15" name="Text Placeholder 14">
            <a:extLst>
              <a:ext uri="{FF2B5EF4-FFF2-40B4-BE49-F238E27FC236}">
                <a16:creationId xmlns:a16="http://schemas.microsoft.com/office/drawing/2014/main" id="{6CC96E5F-AB16-35F0-EF67-08B5EC68CF71}"/>
              </a:ext>
            </a:extLst>
          </p:cNvPr>
          <p:cNvSpPr>
            <a:spLocks noGrp="1"/>
          </p:cNvSpPr>
          <p:nvPr>
            <p:ph type="body" sz="quarter" idx="10"/>
          </p:nvPr>
        </p:nvSpPr>
        <p:spPr>
          <a:xfrm>
            <a:off x="1057595" y="2418552"/>
            <a:ext cx="10064430" cy="615950"/>
          </a:xfrm>
          <a:prstGeom prst="rect">
            <a:avLst/>
          </a:prstGeom>
          <a:noFill/>
        </p:spPr>
        <p:txBody>
          <a:bodyPr anchor="ctr"/>
          <a:lstStyle>
            <a:lvl1pPr marL="0" indent="0" algn="ctr">
              <a:buNone/>
              <a:defRPr sz="2000" i="1">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endParaRPr lang="en-US" dirty="0"/>
          </a:p>
        </p:txBody>
      </p:sp>
    </p:spTree>
    <p:extLst>
      <p:ext uri="{BB962C8B-B14F-4D97-AF65-F5344CB8AC3E}">
        <p14:creationId xmlns:p14="http://schemas.microsoft.com/office/powerpoint/2010/main" val="323390468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C172-B607-55A0-1015-B3D9A385DF27}"/>
              </a:ext>
            </a:extLst>
          </p:cNvPr>
          <p:cNvSpPr>
            <a:spLocks noGrp="1"/>
          </p:cNvSpPr>
          <p:nvPr>
            <p:ph type="title"/>
          </p:nvPr>
        </p:nvSpPr>
        <p:spPr>
          <a:xfrm>
            <a:off x="0" y="365125"/>
            <a:ext cx="12192000" cy="611905"/>
          </a:xfrm>
          <a:prstGeom prst="rect">
            <a:avLst/>
          </a:prstGeom>
        </p:spPr>
        <p:txBody>
          <a:bodyPr/>
          <a:lstStyle>
            <a:lvl1pPr algn="r">
              <a:defRPr>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0815A85-2518-4089-7DE9-154D58DD668B}"/>
              </a:ext>
            </a:extLst>
          </p:cNvPr>
          <p:cNvSpPr>
            <a:spLocks noGrp="1"/>
          </p:cNvSpPr>
          <p:nvPr>
            <p:ph type="sldNum" sz="quarter" idx="10"/>
          </p:nvPr>
        </p:nvSpPr>
        <p:spPr/>
        <p:txBody>
          <a:bodyPr/>
          <a:lstStyle>
            <a:lvl1pPr>
              <a:defRPr>
                <a:solidFill>
                  <a:schemeClr val="tx2"/>
                </a:solidFill>
                <a:latin typeface="+mj-lt"/>
              </a:defRPr>
            </a:lvl1pPr>
          </a:lstStyle>
          <a:p>
            <a:fld id="{015CDC0A-28E0-46FB-994A-8B8A588AD7AF}" type="slidenum">
              <a:rPr lang="en-US" smtClean="0"/>
              <a:pPr/>
              <a:t>‹#›</a:t>
            </a:fld>
            <a:endParaRPr lang="en-US" dirty="0"/>
          </a:p>
        </p:txBody>
      </p:sp>
      <p:pic>
        <p:nvPicPr>
          <p:cNvPr id="5" name="Picture 4" descr="Shape&#10;&#10;Description automatically generated with medium confidence">
            <a:extLst>
              <a:ext uri="{FF2B5EF4-FFF2-40B4-BE49-F238E27FC236}">
                <a16:creationId xmlns:a16="http://schemas.microsoft.com/office/drawing/2014/main" id="{828E7846-544E-ACC0-5E96-5768CE66E4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4314" y="6118964"/>
            <a:ext cx="1097686" cy="739036"/>
          </a:xfrm>
          <a:prstGeom prst="rect">
            <a:avLst/>
          </a:prstGeom>
        </p:spPr>
      </p:pic>
      <p:sp>
        <p:nvSpPr>
          <p:cNvPr id="7" name="Text Placeholder 6">
            <a:extLst>
              <a:ext uri="{FF2B5EF4-FFF2-40B4-BE49-F238E27FC236}">
                <a16:creationId xmlns:a16="http://schemas.microsoft.com/office/drawing/2014/main" id="{D2546526-649A-C8CA-BC50-A6885864F3F3}"/>
              </a:ext>
            </a:extLst>
          </p:cNvPr>
          <p:cNvSpPr>
            <a:spLocks noGrp="1"/>
          </p:cNvSpPr>
          <p:nvPr>
            <p:ph type="body" sz="quarter" idx="11"/>
          </p:nvPr>
        </p:nvSpPr>
        <p:spPr>
          <a:xfrm>
            <a:off x="0" y="976313"/>
            <a:ext cx="7377113" cy="5516562"/>
          </a:xfrm>
          <a:prstGeom prst="rect">
            <a:avLst/>
          </a:prstGeom>
        </p:spPr>
        <p:txBody>
          <a:bodyPr/>
          <a:lstStyle>
            <a:lvl1pPr marL="228600" indent="-228600">
              <a:buFont typeface="Calibri" panose="020F0502020204030204" pitchFamily="34" charset="0"/>
              <a:buChar char="σ"/>
              <a:defRPr b="1">
                <a:solidFill>
                  <a:schemeClr val="tx2"/>
                </a:solidFill>
              </a:defRPr>
            </a:lvl1pPr>
            <a:lvl2pPr marL="685800" indent="-228600">
              <a:buFont typeface="Calibri" panose="020F0502020204030204" pitchFamily="34" charset="0"/>
              <a:buChar char="σ"/>
              <a:defRPr b="0">
                <a:solidFill>
                  <a:schemeClr val="tx2"/>
                </a:solidFill>
              </a:defRPr>
            </a:lvl2pPr>
            <a:lvl3pPr marL="1143000" indent="-228600">
              <a:buFont typeface="Calibri" panose="020F0502020204030204" pitchFamily="34" charset="0"/>
              <a:buChar char="σ"/>
              <a:defRPr b="0" i="1">
                <a:solidFill>
                  <a:schemeClr val="tx2"/>
                </a:solidFill>
              </a:defRPr>
            </a:lvl3pPr>
            <a:lvl4pPr marL="1600200" indent="-228600">
              <a:buFont typeface="Calibri" panose="020F0502020204030204" pitchFamily="34" charset="0"/>
              <a:buChar char="σ"/>
              <a:defRPr b="0"/>
            </a:lvl4pPr>
            <a:lvl5pPr marL="2057400" indent="-228600">
              <a:buFont typeface="Calibri" panose="020F0502020204030204" pitchFamily="34" charset="0"/>
              <a:buChar char="σ"/>
              <a:defRPr b="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9620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C172-B607-55A0-1015-B3D9A385DF27}"/>
              </a:ext>
            </a:extLst>
          </p:cNvPr>
          <p:cNvSpPr>
            <a:spLocks noGrp="1"/>
          </p:cNvSpPr>
          <p:nvPr>
            <p:ph type="title"/>
          </p:nvPr>
        </p:nvSpPr>
        <p:spPr>
          <a:xfrm>
            <a:off x="0" y="365125"/>
            <a:ext cx="12192000" cy="611905"/>
          </a:xfrm>
          <a:prstGeom prst="rect">
            <a:avLst/>
          </a:prstGeom>
        </p:spPr>
        <p:txBody>
          <a:bodyPr/>
          <a:lstStyle>
            <a:lvl1pPr algn="r">
              <a:defRPr>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0815A85-2518-4089-7DE9-154D58DD668B}"/>
              </a:ext>
            </a:extLst>
          </p:cNvPr>
          <p:cNvSpPr>
            <a:spLocks noGrp="1"/>
          </p:cNvSpPr>
          <p:nvPr>
            <p:ph type="sldNum" sz="quarter" idx="10"/>
          </p:nvPr>
        </p:nvSpPr>
        <p:spPr/>
        <p:txBody>
          <a:bodyPr/>
          <a:lstStyle>
            <a:lvl1pPr>
              <a:defRPr>
                <a:solidFill>
                  <a:schemeClr val="tx2"/>
                </a:solidFill>
                <a:latin typeface="+mj-lt"/>
              </a:defRPr>
            </a:lvl1pPr>
          </a:lstStyle>
          <a:p>
            <a:fld id="{015CDC0A-28E0-46FB-994A-8B8A588AD7AF}" type="slidenum">
              <a:rPr lang="en-US" smtClean="0"/>
              <a:pPr/>
              <a:t>‹#›</a:t>
            </a:fld>
            <a:endParaRPr lang="en-US" dirty="0"/>
          </a:p>
        </p:txBody>
      </p:sp>
      <p:pic>
        <p:nvPicPr>
          <p:cNvPr id="5" name="Picture 4" descr="Shape&#10;&#10;Description automatically generated with medium confidence">
            <a:extLst>
              <a:ext uri="{FF2B5EF4-FFF2-40B4-BE49-F238E27FC236}">
                <a16:creationId xmlns:a16="http://schemas.microsoft.com/office/drawing/2014/main" id="{828E7846-544E-ACC0-5E96-5768CE66E4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4314" y="6118964"/>
            <a:ext cx="1097686" cy="739036"/>
          </a:xfrm>
          <a:prstGeom prst="rect">
            <a:avLst/>
          </a:prstGeom>
        </p:spPr>
      </p:pic>
      <p:sp>
        <p:nvSpPr>
          <p:cNvPr id="7" name="Text Placeholder 6">
            <a:extLst>
              <a:ext uri="{FF2B5EF4-FFF2-40B4-BE49-F238E27FC236}">
                <a16:creationId xmlns:a16="http://schemas.microsoft.com/office/drawing/2014/main" id="{D2546526-649A-C8CA-BC50-A6885864F3F3}"/>
              </a:ext>
            </a:extLst>
          </p:cNvPr>
          <p:cNvSpPr>
            <a:spLocks noGrp="1"/>
          </p:cNvSpPr>
          <p:nvPr>
            <p:ph type="body" sz="quarter" idx="11"/>
          </p:nvPr>
        </p:nvSpPr>
        <p:spPr>
          <a:xfrm>
            <a:off x="4809294" y="976313"/>
            <a:ext cx="7377113" cy="5516562"/>
          </a:xfrm>
          <a:prstGeom prst="rect">
            <a:avLst/>
          </a:prstGeom>
        </p:spPr>
        <p:txBody>
          <a:bodyPr/>
          <a:lstStyle>
            <a:lvl1pPr marL="228600" indent="-228600">
              <a:buFont typeface="Calibri" panose="020F0502020204030204" pitchFamily="34" charset="0"/>
              <a:buChar char="σ"/>
              <a:defRPr b="1">
                <a:solidFill>
                  <a:schemeClr val="tx2"/>
                </a:solidFill>
              </a:defRPr>
            </a:lvl1pPr>
            <a:lvl2pPr marL="685800" indent="-228600">
              <a:buFont typeface="Calibri" panose="020F0502020204030204" pitchFamily="34" charset="0"/>
              <a:buChar char="σ"/>
              <a:defRPr b="0">
                <a:solidFill>
                  <a:schemeClr val="tx2"/>
                </a:solidFill>
              </a:defRPr>
            </a:lvl2pPr>
            <a:lvl3pPr marL="1143000" indent="-228600">
              <a:buFont typeface="Calibri" panose="020F0502020204030204" pitchFamily="34" charset="0"/>
              <a:buChar char="σ"/>
              <a:defRPr b="0" i="1">
                <a:solidFill>
                  <a:schemeClr val="tx2"/>
                </a:solidFill>
              </a:defRPr>
            </a:lvl3pPr>
            <a:lvl4pPr marL="1600200" indent="-228600">
              <a:buFont typeface="Calibri" panose="020F0502020204030204" pitchFamily="34" charset="0"/>
              <a:buChar char="σ"/>
              <a:defRPr b="0"/>
            </a:lvl4pPr>
            <a:lvl5pPr marL="2057400" indent="-228600">
              <a:buFont typeface="Calibri" panose="020F0502020204030204" pitchFamily="34" charset="0"/>
              <a:buChar char="σ"/>
              <a:defRPr b="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6431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FD7D7-2CF4-CDD8-5CE5-4EAB3DC55658}"/>
              </a:ext>
            </a:extLst>
          </p:cNvPr>
          <p:cNvSpPr>
            <a:spLocks noGrp="1"/>
          </p:cNvSpPr>
          <p:nvPr>
            <p:ph type="sldNum" sz="quarter" idx="10"/>
          </p:nvPr>
        </p:nvSpPr>
        <p:spPr/>
        <p:txBody>
          <a:bodyPr/>
          <a:lstStyle>
            <a:lvl1pPr>
              <a:defRPr>
                <a:solidFill>
                  <a:schemeClr val="tx2"/>
                </a:solidFill>
                <a:latin typeface="+mj-lt"/>
              </a:defRPr>
            </a:lvl1pPr>
          </a:lstStyle>
          <a:p>
            <a:fld id="{015CDC0A-28E0-46FB-994A-8B8A588AD7AF}" type="slidenum">
              <a:rPr lang="en-US" smtClean="0"/>
              <a:pPr/>
              <a:t>‹#›</a:t>
            </a:fld>
            <a:endParaRPr lang="en-US" dirty="0"/>
          </a:p>
        </p:txBody>
      </p:sp>
      <p:sp>
        <p:nvSpPr>
          <p:cNvPr id="4" name="Title 1">
            <a:extLst>
              <a:ext uri="{FF2B5EF4-FFF2-40B4-BE49-F238E27FC236}">
                <a16:creationId xmlns:a16="http://schemas.microsoft.com/office/drawing/2014/main" id="{1743C2FF-6871-47D4-2607-9BE60394AF3D}"/>
              </a:ext>
            </a:extLst>
          </p:cNvPr>
          <p:cNvSpPr>
            <a:spLocks noGrp="1"/>
          </p:cNvSpPr>
          <p:nvPr>
            <p:ph type="title"/>
          </p:nvPr>
        </p:nvSpPr>
        <p:spPr>
          <a:xfrm>
            <a:off x="0" y="365125"/>
            <a:ext cx="12192000" cy="611905"/>
          </a:xfrm>
          <a:prstGeom prst="rect">
            <a:avLst/>
          </a:prstGeom>
        </p:spPr>
        <p:txBody>
          <a:bodyPr/>
          <a:lstStyle>
            <a:lvl1pPr algn="r">
              <a:defRPr>
                <a:solidFill>
                  <a:schemeClr val="tx2"/>
                </a:solidFill>
              </a:defRPr>
            </a:lvl1pPr>
          </a:lstStyle>
          <a:p>
            <a:r>
              <a:rPr lang="en-US" dirty="0"/>
              <a:t>Click to edit Master title style</a:t>
            </a:r>
          </a:p>
        </p:txBody>
      </p:sp>
      <p:pic>
        <p:nvPicPr>
          <p:cNvPr id="5" name="Picture 4" descr="Shape&#10;&#10;Description automatically generated with medium confidence">
            <a:extLst>
              <a:ext uri="{FF2B5EF4-FFF2-40B4-BE49-F238E27FC236}">
                <a16:creationId xmlns:a16="http://schemas.microsoft.com/office/drawing/2014/main" id="{D2122C70-4202-D9BD-A8E4-E8DAEC001F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4314" y="6118964"/>
            <a:ext cx="1097686" cy="739036"/>
          </a:xfrm>
          <a:prstGeom prst="rect">
            <a:avLst/>
          </a:prstGeom>
        </p:spPr>
      </p:pic>
    </p:spTree>
    <p:extLst>
      <p:ext uri="{BB962C8B-B14F-4D97-AF65-F5344CB8AC3E}">
        <p14:creationId xmlns:p14="http://schemas.microsoft.com/office/powerpoint/2010/main" val="32816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p:bg>
      <p:bgPr>
        <a:gradFill flip="none" rotWithShape="1">
          <a:gsLst>
            <a:gs pos="0">
              <a:schemeClr val="accent1">
                <a:lumMod val="40000"/>
                <a:lumOff val="60000"/>
              </a:schemeClr>
            </a:gs>
            <a:gs pos="40000">
              <a:schemeClr val="bg1"/>
            </a:gs>
            <a:gs pos="100000">
              <a:schemeClr val="bg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1" name="Rectangle: Diagonal Corners Rounded 10">
            <a:extLst>
              <a:ext uri="{FF2B5EF4-FFF2-40B4-BE49-F238E27FC236}">
                <a16:creationId xmlns:a16="http://schemas.microsoft.com/office/drawing/2014/main" id="{7DB9D24D-0F0C-7F15-56E0-D27F1A62FBA0}"/>
              </a:ext>
            </a:extLst>
          </p:cNvPr>
          <p:cNvSpPr/>
          <p:nvPr userDrawn="1"/>
        </p:nvSpPr>
        <p:spPr>
          <a:xfrm>
            <a:off x="1045321" y="2945718"/>
            <a:ext cx="10089084" cy="768966"/>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ext Placeholder 14">
            <a:extLst>
              <a:ext uri="{FF2B5EF4-FFF2-40B4-BE49-F238E27FC236}">
                <a16:creationId xmlns:a16="http://schemas.microsoft.com/office/drawing/2014/main" id="{033408A5-64AB-6A83-9BC0-4036875B76DF}"/>
              </a:ext>
            </a:extLst>
          </p:cNvPr>
          <p:cNvSpPr>
            <a:spLocks noGrp="1"/>
          </p:cNvSpPr>
          <p:nvPr>
            <p:ph type="body" sz="quarter" idx="10"/>
          </p:nvPr>
        </p:nvSpPr>
        <p:spPr>
          <a:xfrm>
            <a:off x="1057595" y="3022226"/>
            <a:ext cx="10064430" cy="615950"/>
          </a:xfrm>
          <a:prstGeom prst="rect">
            <a:avLst/>
          </a:prstGeom>
          <a:noFill/>
        </p:spPr>
        <p:txBody>
          <a:bodyPr anchor="ctr"/>
          <a:lstStyle>
            <a:lvl1pPr marL="0" indent="0" algn="ctr">
              <a:buNone/>
              <a:defRPr sz="3200" i="1">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endParaRPr lang="en-US" dirty="0"/>
          </a:p>
        </p:txBody>
      </p:sp>
    </p:spTree>
    <p:extLst>
      <p:ext uri="{BB962C8B-B14F-4D97-AF65-F5344CB8AC3E}">
        <p14:creationId xmlns:p14="http://schemas.microsoft.com/office/powerpoint/2010/main" val="390706384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p:bg>
      <p:bgPr>
        <a:gradFill flip="none" rotWithShape="1">
          <a:gsLst>
            <a:gs pos="0">
              <a:schemeClr val="accent1">
                <a:lumMod val="40000"/>
                <a:lumOff val="60000"/>
              </a:schemeClr>
            </a:gs>
            <a:gs pos="58000">
              <a:schemeClr val="bg1"/>
            </a:gs>
            <a:gs pos="100000">
              <a:schemeClr val="bg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8" name="Picture 7" descr="A picture containing text, clock, gauge&#10;&#10;Description automatically generated">
            <a:extLst>
              <a:ext uri="{FF2B5EF4-FFF2-40B4-BE49-F238E27FC236}">
                <a16:creationId xmlns:a16="http://schemas.microsoft.com/office/drawing/2014/main" id="{394B0257-C2A9-8E35-C8F9-C5DE6610A0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22333" y="1782937"/>
            <a:ext cx="6147333" cy="3292125"/>
          </a:xfrm>
          <a:prstGeom prst="rect">
            <a:avLst/>
          </a:prstGeom>
        </p:spPr>
      </p:pic>
    </p:spTree>
    <p:extLst>
      <p:ext uri="{BB962C8B-B14F-4D97-AF65-F5344CB8AC3E}">
        <p14:creationId xmlns:p14="http://schemas.microsoft.com/office/powerpoint/2010/main" val="135350449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lumMod val="20000"/>
                <a:lumOff val="80000"/>
              </a:schemeClr>
            </a:gs>
            <a:gs pos="13000">
              <a:schemeClr val="bg1">
                <a:lumMod val="64000"/>
              </a:schemeClr>
            </a:gs>
            <a:gs pos="100000">
              <a:schemeClr val="bg1"/>
            </a:gs>
          </a:gsLst>
          <a:lin ang="15000000" scaled="0"/>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A01738-22C8-4E69-BCC8-A5B9F2AEF7B2}"/>
              </a:ext>
            </a:extLst>
          </p:cNvPr>
          <p:cNvSpPr>
            <a:spLocks noGrp="1"/>
          </p:cNvSpPr>
          <p:nvPr>
            <p:ph type="sldNum" sz="quarter" idx="4"/>
          </p:nvPr>
        </p:nvSpPr>
        <p:spPr>
          <a:xfrm>
            <a:off x="0" y="6492875"/>
            <a:ext cx="53861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15CDC0A-28E0-46FB-994A-8B8A588AD7AF}" type="slidenum">
              <a:rPr lang="en-US" smtClean="0"/>
              <a:pPr/>
              <a:t>‹#›</a:t>
            </a:fld>
            <a:endParaRPr lang="en-US"/>
          </a:p>
        </p:txBody>
      </p:sp>
    </p:spTree>
    <p:extLst>
      <p:ext uri="{BB962C8B-B14F-4D97-AF65-F5344CB8AC3E}">
        <p14:creationId xmlns:p14="http://schemas.microsoft.com/office/powerpoint/2010/main" val="830985227"/>
      </p:ext>
    </p:extLst>
  </p:cSld>
  <p:clrMap bg1="dk1" tx1="lt1" bg2="dk2" tx2="lt2" accent1="accent1" accent2="accent2" accent3="accent3" accent4="accent4" accent5="accent5" accent6="accent6" hlink="hlink" folHlink="folHlink"/>
  <p:sldLayoutIdLst>
    <p:sldLayoutId id="2147483666" r:id="rId1"/>
    <p:sldLayoutId id="2147483662" r:id="rId2"/>
    <p:sldLayoutId id="2147483663" r:id="rId3"/>
    <p:sldLayoutId id="2147483664" r:id="rId4"/>
    <p:sldLayoutId id="2147483667" r:id="rId5"/>
    <p:sldLayoutId id="214748366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251A-342D-19AD-EF67-90100BE30898}"/>
              </a:ext>
            </a:extLst>
          </p:cNvPr>
          <p:cNvSpPr>
            <a:spLocks noGrp="1"/>
          </p:cNvSpPr>
          <p:nvPr>
            <p:ph type="title"/>
          </p:nvPr>
        </p:nvSpPr>
        <p:spPr/>
        <p:txBody>
          <a:bodyPr/>
          <a:lstStyle/>
          <a:p>
            <a:r>
              <a:rPr lang="en-US" dirty="0"/>
              <a:t>Developing an ML Model End-to-End</a:t>
            </a:r>
          </a:p>
        </p:txBody>
      </p:sp>
      <p:sp>
        <p:nvSpPr>
          <p:cNvPr id="3" name="Text Placeholder 2">
            <a:extLst>
              <a:ext uri="{FF2B5EF4-FFF2-40B4-BE49-F238E27FC236}">
                <a16:creationId xmlns:a16="http://schemas.microsoft.com/office/drawing/2014/main" id="{E7455115-C9BC-CDE6-1E87-6BBDE986FD3D}"/>
              </a:ext>
            </a:extLst>
          </p:cNvPr>
          <p:cNvSpPr>
            <a:spLocks noGrp="1"/>
          </p:cNvSpPr>
          <p:nvPr>
            <p:ph type="body" sz="quarter" idx="10"/>
          </p:nvPr>
        </p:nvSpPr>
        <p:spPr/>
        <p:txBody>
          <a:bodyPr/>
          <a:lstStyle/>
          <a:p>
            <a:r>
              <a:rPr lang="en-US" dirty="0"/>
              <a:t>Training, tuning, evaluating, and selecting an ML model</a:t>
            </a:r>
          </a:p>
        </p:txBody>
      </p:sp>
    </p:spTree>
    <p:extLst>
      <p:ext uri="{BB962C8B-B14F-4D97-AF65-F5344CB8AC3E}">
        <p14:creationId xmlns:p14="http://schemas.microsoft.com/office/powerpoint/2010/main" val="359521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48C5-C79F-644C-8A79-6D79AF036792}"/>
              </a:ext>
            </a:extLst>
          </p:cNvPr>
          <p:cNvSpPr>
            <a:spLocks noGrp="1"/>
          </p:cNvSpPr>
          <p:nvPr>
            <p:ph type="title"/>
          </p:nvPr>
        </p:nvSpPr>
        <p:spPr/>
        <p:txBody>
          <a:bodyPr/>
          <a:lstStyle/>
          <a:p>
            <a:r>
              <a:rPr lang="en-US" dirty="0"/>
              <a:t>Problem Framing</a:t>
            </a:r>
          </a:p>
        </p:txBody>
      </p:sp>
      <p:sp>
        <p:nvSpPr>
          <p:cNvPr id="3" name="Slide Number Placeholder 2">
            <a:extLst>
              <a:ext uri="{FF2B5EF4-FFF2-40B4-BE49-F238E27FC236}">
                <a16:creationId xmlns:a16="http://schemas.microsoft.com/office/drawing/2014/main" id="{A9F672BE-B7C6-0FC9-9B6D-C983F986EB90}"/>
              </a:ext>
            </a:extLst>
          </p:cNvPr>
          <p:cNvSpPr>
            <a:spLocks noGrp="1"/>
          </p:cNvSpPr>
          <p:nvPr>
            <p:ph type="sldNum" sz="quarter" idx="10"/>
          </p:nvPr>
        </p:nvSpPr>
        <p:spPr/>
        <p:txBody>
          <a:bodyPr/>
          <a:lstStyle/>
          <a:p>
            <a:fld id="{015CDC0A-28E0-46FB-994A-8B8A588AD7AF}" type="slidenum">
              <a:rPr lang="en-US" smtClean="0"/>
              <a:pPr/>
              <a:t>10</a:t>
            </a:fld>
            <a:endParaRPr lang="en-US" dirty="0"/>
          </a:p>
        </p:txBody>
      </p:sp>
      <p:sp>
        <p:nvSpPr>
          <p:cNvPr id="4" name="Text Placeholder 3">
            <a:extLst>
              <a:ext uri="{FF2B5EF4-FFF2-40B4-BE49-F238E27FC236}">
                <a16:creationId xmlns:a16="http://schemas.microsoft.com/office/drawing/2014/main" id="{A5FE1FC0-4AD8-225C-9FD2-62B055E5ADCB}"/>
              </a:ext>
            </a:extLst>
          </p:cNvPr>
          <p:cNvSpPr>
            <a:spLocks noGrp="1"/>
          </p:cNvSpPr>
          <p:nvPr>
            <p:ph type="body" sz="quarter" idx="11"/>
          </p:nvPr>
        </p:nvSpPr>
        <p:spPr>
          <a:xfrm>
            <a:off x="6096000" y="976313"/>
            <a:ext cx="6090407" cy="5516562"/>
          </a:xfrm>
        </p:spPr>
        <p:txBody>
          <a:bodyPr/>
          <a:lstStyle/>
          <a:p>
            <a:r>
              <a:rPr lang="en-US" sz="3600" dirty="0"/>
              <a:t>What is the expected use and benefit of the model?</a:t>
            </a:r>
          </a:p>
          <a:p>
            <a:r>
              <a:rPr lang="en-US" sz="3600" dirty="0"/>
              <a:t>What is the current/ ‘baseline’ approach?</a:t>
            </a:r>
          </a:p>
          <a:p>
            <a:r>
              <a:rPr lang="en-US" sz="3600" dirty="0"/>
              <a:t>What type of problem is this?</a:t>
            </a:r>
          </a:p>
          <a:p>
            <a:pPr lvl="1"/>
            <a:r>
              <a:rPr lang="en-US" sz="3200" dirty="0"/>
              <a:t>Supervised/Unsupervised?</a:t>
            </a:r>
          </a:p>
          <a:p>
            <a:pPr lvl="1"/>
            <a:r>
              <a:rPr lang="en-US" sz="3200" dirty="0"/>
              <a:t>Classification/Regression?</a:t>
            </a:r>
          </a:p>
          <a:p>
            <a:pPr lvl="1"/>
            <a:r>
              <a:rPr lang="en-US" sz="3200" dirty="0"/>
              <a:t>Batch/Real-time?</a:t>
            </a:r>
          </a:p>
          <a:p>
            <a:r>
              <a:rPr lang="en-US" sz="3600" dirty="0"/>
              <a:t>What performance metric will be used?</a:t>
            </a:r>
          </a:p>
        </p:txBody>
      </p:sp>
      <p:pic>
        <p:nvPicPr>
          <p:cNvPr id="7" name="Picture 6" descr="Diagram&#10;&#10;Description automatically generated">
            <a:extLst>
              <a:ext uri="{FF2B5EF4-FFF2-40B4-BE49-F238E27FC236}">
                <a16:creationId xmlns:a16="http://schemas.microsoft.com/office/drawing/2014/main" id="{CE8A085B-C41E-9344-439D-4FCD570E6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59" y="2464606"/>
            <a:ext cx="5651431" cy="1928788"/>
          </a:xfrm>
          <a:prstGeom prst="rect">
            <a:avLst/>
          </a:prstGeom>
        </p:spPr>
      </p:pic>
    </p:spTree>
    <p:extLst>
      <p:ext uri="{BB962C8B-B14F-4D97-AF65-F5344CB8AC3E}">
        <p14:creationId xmlns:p14="http://schemas.microsoft.com/office/powerpoint/2010/main" val="110270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02FFF-1FD7-6DDE-42E7-81C21F47B69C}"/>
              </a:ext>
            </a:extLst>
          </p:cNvPr>
          <p:cNvSpPr>
            <a:spLocks noGrp="1"/>
          </p:cNvSpPr>
          <p:nvPr>
            <p:ph type="title"/>
          </p:nvPr>
        </p:nvSpPr>
        <p:spPr/>
        <p:txBody>
          <a:bodyPr/>
          <a:lstStyle/>
          <a:p>
            <a:r>
              <a:rPr lang="en-US" sz="4000" dirty="0"/>
              <a:t>(Model) Performance Measures and (Business) KPIs</a:t>
            </a:r>
          </a:p>
        </p:txBody>
      </p:sp>
      <p:sp>
        <p:nvSpPr>
          <p:cNvPr id="2" name="Slide Number Placeholder 1">
            <a:extLst>
              <a:ext uri="{FF2B5EF4-FFF2-40B4-BE49-F238E27FC236}">
                <a16:creationId xmlns:a16="http://schemas.microsoft.com/office/drawing/2014/main" id="{8BC1942B-DFFD-438C-EEA9-71CC25970B34}"/>
              </a:ext>
            </a:extLst>
          </p:cNvPr>
          <p:cNvSpPr>
            <a:spLocks noGrp="1"/>
          </p:cNvSpPr>
          <p:nvPr>
            <p:ph type="sldNum" sz="quarter" idx="10"/>
          </p:nvPr>
        </p:nvSpPr>
        <p:spPr/>
        <p:txBody>
          <a:bodyPr/>
          <a:lstStyle/>
          <a:p>
            <a:fld id="{015CDC0A-28E0-46FB-994A-8B8A588AD7AF}" type="slidenum">
              <a:rPr lang="en-US" smtClean="0"/>
              <a:pPr/>
              <a:t>11</a:t>
            </a:fld>
            <a:endParaRPr lang="en-US" dirty="0"/>
          </a:p>
        </p:txBody>
      </p:sp>
      <p:sp>
        <p:nvSpPr>
          <p:cNvPr id="7" name="Text Placeholder 6">
            <a:extLst>
              <a:ext uri="{FF2B5EF4-FFF2-40B4-BE49-F238E27FC236}">
                <a16:creationId xmlns:a16="http://schemas.microsoft.com/office/drawing/2014/main" id="{91AC2EEC-AFA8-CE19-428F-61DA0B433EBE}"/>
              </a:ext>
            </a:extLst>
          </p:cNvPr>
          <p:cNvSpPr>
            <a:spLocks noGrp="1"/>
          </p:cNvSpPr>
          <p:nvPr>
            <p:ph type="body" sz="quarter" idx="11"/>
          </p:nvPr>
        </p:nvSpPr>
        <p:spPr>
          <a:xfrm>
            <a:off x="0" y="976313"/>
            <a:ext cx="6076983" cy="5516562"/>
          </a:xfrm>
        </p:spPr>
        <p:txBody>
          <a:bodyPr/>
          <a:lstStyle/>
          <a:p>
            <a:r>
              <a:rPr lang="en-US" dirty="0"/>
              <a:t>Model success determined by performance metrics</a:t>
            </a:r>
          </a:p>
          <a:p>
            <a:pPr lvl="1"/>
            <a:r>
              <a:rPr lang="en-US" sz="2800" u="sng" dirty="0"/>
              <a:t>Root Mean Squared Error (RMSE) </a:t>
            </a:r>
            <a:r>
              <a:rPr lang="en-US" sz="2800" dirty="0"/>
              <a:t>measures squared difference between </a:t>
            </a:r>
            <a:r>
              <a:rPr lang="en-US" sz="2800" i="1" dirty="0"/>
              <a:t>actual</a:t>
            </a:r>
            <a:r>
              <a:rPr lang="en-US" sz="2800" dirty="0"/>
              <a:t> and </a:t>
            </a:r>
            <a:r>
              <a:rPr lang="en-US" sz="2800" i="1" dirty="0"/>
              <a:t>model-estimated values</a:t>
            </a:r>
            <a:r>
              <a:rPr lang="en-US" sz="2800" dirty="0"/>
              <a:t>, penalizing bigger errors</a:t>
            </a:r>
          </a:p>
          <a:p>
            <a:pPr lvl="1"/>
            <a:r>
              <a:rPr lang="en-US" sz="2800" u="sng" dirty="0"/>
              <a:t>Mean Absolute Error (MAE)</a:t>
            </a:r>
            <a:r>
              <a:rPr lang="en-US" sz="2800" dirty="0"/>
              <a:t> measures absolute difference between </a:t>
            </a:r>
            <a:r>
              <a:rPr lang="en-US" sz="2800" i="1" dirty="0"/>
              <a:t>actual</a:t>
            </a:r>
            <a:r>
              <a:rPr lang="en-US" sz="2800" dirty="0"/>
              <a:t> and </a:t>
            </a:r>
            <a:r>
              <a:rPr lang="en-US" sz="2800" i="1" dirty="0"/>
              <a:t>model-estimated values</a:t>
            </a:r>
            <a:r>
              <a:rPr lang="en-US" sz="2800" dirty="0"/>
              <a:t>, allowing for outliers</a:t>
            </a:r>
          </a:p>
          <a:p>
            <a:r>
              <a:rPr lang="en-US" dirty="0"/>
              <a:t>Both measure </a:t>
            </a:r>
            <a:r>
              <a:rPr lang="en-US" i="1" dirty="0"/>
              <a:t>distance</a:t>
            </a:r>
            <a:r>
              <a:rPr lang="en-US" dirty="0"/>
              <a:t> between vectors</a:t>
            </a:r>
          </a:p>
          <a:p>
            <a:endParaRPr lang="en-US" dirty="0"/>
          </a:p>
        </p:txBody>
      </p:sp>
      <p:sp>
        <p:nvSpPr>
          <p:cNvPr id="6" name="Rectangle: Diagonal Corners Rounded 5">
            <a:extLst>
              <a:ext uri="{FF2B5EF4-FFF2-40B4-BE49-F238E27FC236}">
                <a16:creationId xmlns:a16="http://schemas.microsoft.com/office/drawing/2014/main" id="{0BDBFDBB-D4DC-E2C4-BC7B-348669860913}"/>
              </a:ext>
            </a:extLst>
          </p:cNvPr>
          <p:cNvSpPr/>
          <p:nvPr/>
        </p:nvSpPr>
        <p:spPr>
          <a:xfrm>
            <a:off x="6096000" y="1581536"/>
            <a:ext cx="5826691" cy="3694928"/>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US" sz="2400" u="sng" dirty="0">
                <a:solidFill>
                  <a:schemeClr val="tx2">
                    <a:lumMod val="10000"/>
                  </a:schemeClr>
                </a:solidFill>
              </a:rPr>
              <a:t>(Model) Performance Measures</a:t>
            </a:r>
          </a:p>
        </p:txBody>
      </p:sp>
      <p:pic>
        <p:nvPicPr>
          <p:cNvPr id="4" name="Picture 3" descr="A drawing of a person&#10;&#10;Description automatically generated">
            <a:extLst>
              <a:ext uri="{FF2B5EF4-FFF2-40B4-BE49-F238E27FC236}">
                <a16:creationId xmlns:a16="http://schemas.microsoft.com/office/drawing/2014/main" id="{9029917E-E878-7A8E-B2BD-DCAC0E8DB5A8}"/>
              </a:ext>
            </a:extLst>
          </p:cNvPr>
          <p:cNvPicPr>
            <a:picLocks noChangeAspect="1"/>
          </p:cNvPicPr>
          <p:nvPr/>
        </p:nvPicPr>
        <p:blipFill>
          <a:blip r:embed="rId2"/>
          <a:stretch>
            <a:fillRect/>
          </a:stretch>
        </p:blipFill>
        <p:spPr>
          <a:xfrm>
            <a:off x="6740508" y="3933631"/>
            <a:ext cx="4524780" cy="805022"/>
          </a:xfrm>
          <a:prstGeom prst="rect">
            <a:avLst/>
          </a:prstGeom>
        </p:spPr>
      </p:pic>
      <p:pic>
        <p:nvPicPr>
          <p:cNvPr id="5" name="Picture 4" descr="A close up of a sign&#10;&#10;Description automatically generated">
            <a:extLst>
              <a:ext uri="{FF2B5EF4-FFF2-40B4-BE49-F238E27FC236}">
                <a16:creationId xmlns:a16="http://schemas.microsoft.com/office/drawing/2014/main" id="{6713529F-0DF0-409D-1A86-AAA43A137670}"/>
              </a:ext>
            </a:extLst>
          </p:cNvPr>
          <p:cNvPicPr>
            <a:picLocks noChangeAspect="1"/>
          </p:cNvPicPr>
          <p:nvPr/>
        </p:nvPicPr>
        <p:blipFill>
          <a:blip r:embed="rId3"/>
          <a:stretch>
            <a:fillRect/>
          </a:stretch>
        </p:blipFill>
        <p:spPr>
          <a:xfrm>
            <a:off x="6757829" y="2538059"/>
            <a:ext cx="4484016" cy="805022"/>
          </a:xfrm>
          <a:prstGeom prst="rect">
            <a:avLst/>
          </a:prstGeom>
        </p:spPr>
      </p:pic>
    </p:spTree>
    <p:extLst>
      <p:ext uri="{BB962C8B-B14F-4D97-AF65-F5344CB8AC3E}">
        <p14:creationId xmlns:p14="http://schemas.microsoft.com/office/powerpoint/2010/main" val="182947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C8AC3-E37F-7F4F-FAEE-D87FB4058DA2}"/>
              </a:ext>
            </a:extLst>
          </p:cNvPr>
          <p:cNvSpPr>
            <a:spLocks noGrp="1"/>
          </p:cNvSpPr>
          <p:nvPr>
            <p:ph type="title"/>
          </p:nvPr>
        </p:nvSpPr>
        <p:spPr/>
        <p:txBody>
          <a:bodyPr/>
          <a:lstStyle/>
          <a:p>
            <a:r>
              <a:rPr lang="en-US" sz="4000" dirty="0"/>
              <a:t>(Model) Performance Measures and (Business) KPIs</a:t>
            </a:r>
          </a:p>
        </p:txBody>
      </p:sp>
      <p:sp>
        <p:nvSpPr>
          <p:cNvPr id="3" name="Slide Number Placeholder 2">
            <a:extLst>
              <a:ext uri="{FF2B5EF4-FFF2-40B4-BE49-F238E27FC236}">
                <a16:creationId xmlns:a16="http://schemas.microsoft.com/office/drawing/2014/main" id="{3C833204-B5CD-7BA6-7C9E-C9FD7DD615F7}"/>
              </a:ext>
            </a:extLst>
          </p:cNvPr>
          <p:cNvSpPr>
            <a:spLocks noGrp="1"/>
          </p:cNvSpPr>
          <p:nvPr>
            <p:ph type="sldNum" sz="quarter" idx="10"/>
          </p:nvPr>
        </p:nvSpPr>
        <p:spPr/>
        <p:txBody>
          <a:bodyPr/>
          <a:lstStyle/>
          <a:p>
            <a:fld id="{015CDC0A-28E0-46FB-994A-8B8A588AD7AF}" type="slidenum">
              <a:rPr lang="en-US" smtClean="0"/>
              <a:pPr/>
              <a:t>12</a:t>
            </a:fld>
            <a:endParaRPr lang="en-US" dirty="0"/>
          </a:p>
        </p:txBody>
      </p:sp>
      <p:sp>
        <p:nvSpPr>
          <p:cNvPr id="4" name="Text Placeholder 3">
            <a:extLst>
              <a:ext uri="{FF2B5EF4-FFF2-40B4-BE49-F238E27FC236}">
                <a16:creationId xmlns:a16="http://schemas.microsoft.com/office/drawing/2014/main" id="{DE9B03EC-B9EE-7FF5-8063-42955798A97F}"/>
              </a:ext>
            </a:extLst>
          </p:cNvPr>
          <p:cNvSpPr>
            <a:spLocks noGrp="1"/>
          </p:cNvSpPr>
          <p:nvPr>
            <p:ph type="body" sz="quarter" idx="11"/>
          </p:nvPr>
        </p:nvSpPr>
        <p:spPr>
          <a:xfrm>
            <a:off x="6096000" y="976313"/>
            <a:ext cx="6090407" cy="5516562"/>
          </a:xfrm>
        </p:spPr>
        <p:txBody>
          <a:bodyPr/>
          <a:lstStyle/>
          <a:p>
            <a:r>
              <a:rPr lang="en-US" dirty="0"/>
              <a:t>Financial KPIs</a:t>
            </a:r>
          </a:p>
          <a:p>
            <a:pPr lvl="1"/>
            <a:r>
              <a:rPr lang="en-US" dirty="0"/>
              <a:t>Revenue/Profit</a:t>
            </a:r>
          </a:p>
          <a:p>
            <a:pPr lvl="1"/>
            <a:r>
              <a:rPr lang="en-US" dirty="0"/>
              <a:t>Average Annual Expenses</a:t>
            </a:r>
          </a:p>
          <a:p>
            <a:r>
              <a:rPr lang="en-US" dirty="0"/>
              <a:t>Operational/Process/IT KPIs</a:t>
            </a:r>
          </a:p>
          <a:p>
            <a:pPr lvl="1"/>
            <a:r>
              <a:rPr lang="en-US" dirty="0"/>
              <a:t>Total Cycle Time</a:t>
            </a:r>
          </a:p>
          <a:p>
            <a:pPr lvl="1"/>
            <a:r>
              <a:rPr lang="en-US" dirty="0"/>
              <a:t>System/Infrastructure Costs</a:t>
            </a:r>
          </a:p>
          <a:p>
            <a:r>
              <a:rPr lang="en-US" dirty="0"/>
              <a:t>The Expected Value Framework</a:t>
            </a:r>
          </a:p>
          <a:p>
            <a:pPr lvl="1"/>
            <a:r>
              <a:rPr lang="en-US" dirty="0"/>
              <a:t>What is the </a:t>
            </a:r>
            <a:r>
              <a:rPr lang="en-US" i="1" dirty="0"/>
              <a:t>estimated</a:t>
            </a:r>
            <a:r>
              <a:rPr lang="en-US" dirty="0"/>
              <a:t> </a:t>
            </a:r>
            <a:r>
              <a:rPr lang="en-US" i="1" dirty="0"/>
              <a:t>probability</a:t>
            </a:r>
            <a:r>
              <a:rPr lang="en-US" dirty="0"/>
              <a:t> of a predicted outcome? (Model-centric)</a:t>
            </a:r>
          </a:p>
          <a:p>
            <a:pPr lvl="1"/>
            <a:r>
              <a:rPr lang="en-US" dirty="0"/>
              <a:t>What is the </a:t>
            </a:r>
            <a:r>
              <a:rPr lang="en-US" i="1" dirty="0"/>
              <a:t>estimated value</a:t>
            </a:r>
            <a:r>
              <a:rPr lang="en-US" dirty="0"/>
              <a:t> of a predicted outcome? (Business-centric)</a:t>
            </a:r>
          </a:p>
          <a:p>
            <a:endParaRPr lang="en-US" dirty="0"/>
          </a:p>
        </p:txBody>
      </p:sp>
      <p:pic>
        <p:nvPicPr>
          <p:cNvPr id="14" name="Picture 13" descr="Diagram&#10;&#10;Description automatically generated">
            <a:extLst>
              <a:ext uri="{FF2B5EF4-FFF2-40B4-BE49-F238E27FC236}">
                <a16:creationId xmlns:a16="http://schemas.microsoft.com/office/drawing/2014/main" id="{B576D2D1-002C-156E-78AB-86DFF3E50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1" y="1315414"/>
            <a:ext cx="5980279" cy="4838359"/>
          </a:xfrm>
          <a:prstGeom prst="rect">
            <a:avLst/>
          </a:prstGeom>
        </p:spPr>
      </p:pic>
    </p:spTree>
    <p:extLst>
      <p:ext uri="{BB962C8B-B14F-4D97-AF65-F5344CB8AC3E}">
        <p14:creationId xmlns:p14="http://schemas.microsoft.com/office/powerpoint/2010/main" val="99686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01DCE-BDCE-8230-5875-10673A09A37B}"/>
              </a:ext>
            </a:extLst>
          </p:cNvPr>
          <p:cNvSpPr>
            <a:spLocks noGrp="1"/>
          </p:cNvSpPr>
          <p:nvPr>
            <p:ph type="body" sz="quarter" idx="10"/>
          </p:nvPr>
        </p:nvSpPr>
        <p:spPr/>
        <p:txBody>
          <a:bodyPr/>
          <a:lstStyle/>
          <a:p>
            <a:r>
              <a:rPr lang="en-US" dirty="0"/>
              <a:t>Jump to Anaconda Notebooks!</a:t>
            </a:r>
          </a:p>
        </p:txBody>
      </p:sp>
    </p:spTree>
    <p:extLst>
      <p:ext uri="{BB962C8B-B14F-4D97-AF65-F5344CB8AC3E}">
        <p14:creationId xmlns:p14="http://schemas.microsoft.com/office/powerpoint/2010/main" val="311341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D6C523-BA94-52D6-DF7B-D5918BCE6F2C}"/>
              </a:ext>
            </a:extLst>
          </p:cNvPr>
          <p:cNvSpPr>
            <a:spLocks noGrp="1"/>
          </p:cNvSpPr>
          <p:nvPr>
            <p:ph type="body" sz="quarter" idx="10"/>
          </p:nvPr>
        </p:nvSpPr>
        <p:spPr/>
        <p:txBody>
          <a:bodyPr/>
          <a:lstStyle/>
          <a:p>
            <a:r>
              <a:rPr lang="en-US" dirty="0"/>
              <a:t>Exploratory Data Analysis and Preparation</a:t>
            </a:r>
          </a:p>
        </p:txBody>
      </p:sp>
    </p:spTree>
    <p:extLst>
      <p:ext uri="{BB962C8B-B14F-4D97-AF65-F5344CB8AC3E}">
        <p14:creationId xmlns:p14="http://schemas.microsoft.com/office/powerpoint/2010/main" val="112593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C54B-3DC1-0E3E-E6BA-C1713DC50B26}"/>
              </a:ext>
            </a:extLst>
          </p:cNvPr>
          <p:cNvSpPr>
            <a:spLocks noGrp="1"/>
          </p:cNvSpPr>
          <p:nvPr>
            <p:ph type="title"/>
          </p:nvPr>
        </p:nvSpPr>
        <p:spPr/>
        <p:txBody>
          <a:bodyPr/>
          <a:lstStyle/>
          <a:p>
            <a:r>
              <a:rPr lang="en-US" dirty="0"/>
              <a:t>Data Cleansing and Transformations</a:t>
            </a:r>
          </a:p>
        </p:txBody>
      </p:sp>
      <p:sp>
        <p:nvSpPr>
          <p:cNvPr id="3" name="Slide Number Placeholder 2">
            <a:extLst>
              <a:ext uri="{FF2B5EF4-FFF2-40B4-BE49-F238E27FC236}">
                <a16:creationId xmlns:a16="http://schemas.microsoft.com/office/drawing/2014/main" id="{B8D3C9AB-7C48-4B8F-8783-6BC761E0C607}"/>
              </a:ext>
            </a:extLst>
          </p:cNvPr>
          <p:cNvSpPr>
            <a:spLocks noGrp="1"/>
          </p:cNvSpPr>
          <p:nvPr>
            <p:ph type="sldNum" sz="quarter" idx="10"/>
          </p:nvPr>
        </p:nvSpPr>
        <p:spPr/>
        <p:txBody>
          <a:bodyPr/>
          <a:lstStyle/>
          <a:p>
            <a:fld id="{015CDC0A-28E0-46FB-994A-8B8A588AD7AF}" type="slidenum">
              <a:rPr lang="en-US" smtClean="0"/>
              <a:pPr/>
              <a:t>15</a:t>
            </a:fld>
            <a:endParaRPr lang="en-US" dirty="0"/>
          </a:p>
        </p:txBody>
      </p:sp>
      <p:sp>
        <p:nvSpPr>
          <p:cNvPr id="4" name="Text Placeholder 3">
            <a:extLst>
              <a:ext uri="{FF2B5EF4-FFF2-40B4-BE49-F238E27FC236}">
                <a16:creationId xmlns:a16="http://schemas.microsoft.com/office/drawing/2014/main" id="{830FC6DD-0518-F9A3-82BE-BD990F61560A}"/>
              </a:ext>
            </a:extLst>
          </p:cNvPr>
          <p:cNvSpPr>
            <a:spLocks noGrp="1"/>
          </p:cNvSpPr>
          <p:nvPr>
            <p:ph type="body" sz="quarter" idx="11"/>
          </p:nvPr>
        </p:nvSpPr>
        <p:spPr>
          <a:xfrm>
            <a:off x="1" y="976313"/>
            <a:ext cx="6096000" cy="5516562"/>
          </a:xfrm>
        </p:spPr>
        <p:txBody>
          <a:bodyPr/>
          <a:lstStyle/>
          <a:p>
            <a:pPr marL="0" indent="0">
              <a:buNone/>
            </a:pPr>
            <a:r>
              <a:rPr lang="en-US" dirty="0"/>
              <a:t>Data Understanding</a:t>
            </a:r>
          </a:p>
          <a:p>
            <a:r>
              <a:rPr lang="en-US" dirty="0"/>
              <a:t>Collect initial data</a:t>
            </a:r>
          </a:p>
          <a:p>
            <a:pPr lvl="1"/>
            <a:r>
              <a:rPr lang="en-US" dirty="0"/>
              <a:t>ETL preparation</a:t>
            </a:r>
          </a:p>
          <a:p>
            <a:pPr lvl="1"/>
            <a:r>
              <a:rPr lang="en-US" dirty="0"/>
              <a:t>Data governance report</a:t>
            </a:r>
          </a:p>
          <a:p>
            <a:r>
              <a:rPr lang="en-US" dirty="0"/>
              <a:t>Describe data</a:t>
            </a:r>
          </a:p>
          <a:p>
            <a:pPr lvl="1"/>
            <a:r>
              <a:rPr lang="en-US" dirty="0"/>
              <a:t>Format, quantity, metadata</a:t>
            </a:r>
          </a:p>
          <a:p>
            <a:pPr lvl="1"/>
            <a:r>
              <a:rPr lang="en-US" dirty="0"/>
              <a:t>Data description report</a:t>
            </a:r>
          </a:p>
          <a:p>
            <a:r>
              <a:rPr lang="en-US" dirty="0"/>
              <a:t>Verify data quality</a:t>
            </a:r>
          </a:p>
          <a:p>
            <a:pPr lvl="1"/>
            <a:r>
              <a:rPr lang="en-US" dirty="0"/>
              <a:t>Identify errors</a:t>
            </a:r>
          </a:p>
          <a:p>
            <a:pPr lvl="1"/>
            <a:r>
              <a:rPr lang="en-US" dirty="0"/>
              <a:t>Data quality report</a:t>
            </a:r>
          </a:p>
          <a:p>
            <a:endParaRPr lang="en-US" dirty="0"/>
          </a:p>
        </p:txBody>
      </p:sp>
      <p:sp>
        <p:nvSpPr>
          <p:cNvPr id="5" name="Text Placeholder 3">
            <a:extLst>
              <a:ext uri="{FF2B5EF4-FFF2-40B4-BE49-F238E27FC236}">
                <a16:creationId xmlns:a16="http://schemas.microsoft.com/office/drawing/2014/main" id="{CF1F33F8-891B-5BBD-6554-D6626A9BD4EA}"/>
              </a:ext>
            </a:extLst>
          </p:cNvPr>
          <p:cNvSpPr txBox="1">
            <a:spLocks/>
          </p:cNvSpPr>
          <p:nvPr/>
        </p:nvSpPr>
        <p:spPr>
          <a:xfrm>
            <a:off x="6096001" y="976313"/>
            <a:ext cx="6096000" cy="5516562"/>
          </a:xfrm>
          <a:prstGeom prst="rect">
            <a:avLst/>
          </a:prstGeom>
        </p:spPr>
        <p:txBody>
          <a:bodyPr/>
          <a:lstStyle>
            <a:lvl1pPr marL="228600" indent="-228600" algn="l" defTabSz="914400" rtl="0" eaLnBrk="1" latinLnBrk="0" hangingPunct="1">
              <a:lnSpc>
                <a:spcPct val="90000"/>
              </a:lnSpc>
              <a:spcBef>
                <a:spcPts val="1000"/>
              </a:spcBef>
              <a:buFont typeface="Calibri" panose="020F0502020204030204" pitchFamily="34" charset="0"/>
              <a:buChar char="σ"/>
              <a:defRPr sz="28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σ"/>
              <a:defRPr sz="2400" b="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Calibri" panose="020F0502020204030204" pitchFamily="34" charset="0"/>
              <a:buChar char="σ"/>
              <a:defRPr sz="2000" b="0" i="1"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σ"/>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σ"/>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Preparation</a:t>
            </a:r>
          </a:p>
          <a:p>
            <a:r>
              <a:rPr lang="en-US" dirty="0"/>
              <a:t>Create training/testing sets </a:t>
            </a:r>
          </a:p>
          <a:p>
            <a:r>
              <a:rPr lang="en-US" dirty="0"/>
              <a:t>Explore and visualize data</a:t>
            </a:r>
          </a:p>
          <a:p>
            <a:pPr lvl="1"/>
            <a:r>
              <a:rPr lang="en-US" dirty="0"/>
              <a:t>Simple statistical analyses</a:t>
            </a:r>
          </a:p>
          <a:p>
            <a:pPr lvl="1"/>
            <a:r>
              <a:rPr lang="en-US" dirty="0"/>
              <a:t>Gain insights to exploit</a:t>
            </a:r>
          </a:p>
          <a:p>
            <a:pPr lvl="1"/>
            <a:r>
              <a:rPr lang="en-US" dirty="0"/>
              <a:t>Feature correlations/relationships</a:t>
            </a:r>
          </a:p>
          <a:p>
            <a:r>
              <a:rPr lang="en-US" dirty="0"/>
              <a:t> Feature engineering</a:t>
            </a:r>
          </a:p>
          <a:p>
            <a:r>
              <a:rPr lang="en-US" dirty="0"/>
              <a:t> Data cleaning</a:t>
            </a:r>
          </a:p>
          <a:p>
            <a:pPr lvl="1"/>
            <a:r>
              <a:rPr lang="en-US" dirty="0"/>
              <a:t>Missing values, errors, and how to address</a:t>
            </a:r>
          </a:p>
          <a:p>
            <a:pPr lvl="1"/>
            <a:r>
              <a:rPr lang="en-US" dirty="0"/>
              <a:t>Handling categorical features</a:t>
            </a:r>
          </a:p>
          <a:p>
            <a:r>
              <a:rPr lang="en-US" dirty="0"/>
              <a:t> Feature scaling</a:t>
            </a:r>
          </a:p>
          <a:p>
            <a:endParaRPr lang="en-US" dirty="0"/>
          </a:p>
        </p:txBody>
      </p:sp>
    </p:spTree>
    <p:extLst>
      <p:ext uri="{BB962C8B-B14F-4D97-AF65-F5344CB8AC3E}">
        <p14:creationId xmlns:p14="http://schemas.microsoft.com/office/powerpoint/2010/main" val="163899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fade">
                                      <p:cBhvr>
                                        <p:cTn id="45" dur="500"/>
                                        <p:tgtEl>
                                          <p:spTgt spid="5">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1" end="1"/>
                                            </p:txEl>
                                          </p:spTgt>
                                        </p:tgtEl>
                                        <p:attrNameLst>
                                          <p:attrName>style.visibility</p:attrName>
                                        </p:attrNameLst>
                                      </p:cBhvr>
                                      <p:to>
                                        <p:strVal val="visible"/>
                                      </p:to>
                                    </p:set>
                                    <p:animEffect transition="in" filter="fade">
                                      <p:cBhvr>
                                        <p:cTn id="50" dur="500"/>
                                        <p:tgtEl>
                                          <p:spTgt spid="5">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fade">
                                      <p:cBhvr>
                                        <p:cTn id="55" dur="500"/>
                                        <p:tgtEl>
                                          <p:spTgt spid="5">
                                            <p:txEl>
                                              <p:pRg st="2" end="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xEl>
                                              <p:pRg st="3" end="3"/>
                                            </p:txEl>
                                          </p:spTgt>
                                        </p:tgtEl>
                                        <p:attrNameLst>
                                          <p:attrName>style.visibility</p:attrName>
                                        </p:attrNameLst>
                                      </p:cBhvr>
                                      <p:to>
                                        <p:strVal val="visible"/>
                                      </p:to>
                                    </p:set>
                                    <p:animEffect transition="in" filter="fade">
                                      <p:cBhvr>
                                        <p:cTn id="58" dur="500"/>
                                        <p:tgtEl>
                                          <p:spTgt spid="5">
                                            <p:txEl>
                                              <p:pRg st="3" end="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fade">
                                      <p:cBhvr>
                                        <p:cTn id="61" dur="500"/>
                                        <p:tgtEl>
                                          <p:spTgt spid="5">
                                            <p:txEl>
                                              <p:pRg st="4" end="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xEl>
                                              <p:pRg st="5" end="5"/>
                                            </p:txEl>
                                          </p:spTgt>
                                        </p:tgtEl>
                                        <p:attrNameLst>
                                          <p:attrName>style.visibility</p:attrName>
                                        </p:attrNameLst>
                                      </p:cBhvr>
                                      <p:to>
                                        <p:strVal val="visible"/>
                                      </p:to>
                                    </p:set>
                                    <p:animEffect transition="in" filter="fade">
                                      <p:cBhvr>
                                        <p:cTn id="64" dur="500"/>
                                        <p:tgtEl>
                                          <p:spTgt spid="5">
                                            <p:txEl>
                                              <p:pRg st="5" end="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6" end="6"/>
                                            </p:txEl>
                                          </p:spTgt>
                                        </p:tgtEl>
                                        <p:attrNameLst>
                                          <p:attrName>style.visibility</p:attrName>
                                        </p:attrNameLst>
                                      </p:cBhvr>
                                      <p:to>
                                        <p:strVal val="visible"/>
                                      </p:to>
                                    </p:set>
                                    <p:animEffect transition="in" filter="fade">
                                      <p:cBhvr>
                                        <p:cTn id="69" dur="500"/>
                                        <p:tgtEl>
                                          <p:spTgt spid="5">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xEl>
                                              <p:pRg st="7" end="7"/>
                                            </p:txEl>
                                          </p:spTgt>
                                        </p:tgtEl>
                                        <p:attrNameLst>
                                          <p:attrName>style.visibility</p:attrName>
                                        </p:attrNameLst>
                                      </p:cBhvr>
                                      <p:to>
                                        <p:strVal val="visible"/>
                                      </p:to>
                                    </p:set>
                                    <p:animEffect transition="in" filter="fade">
                                      <p:cBhvr>
                                        <p:cTn id="74" dur="500"/>
                                        <p:tgtEl>
                                          <p:spTgt spid="5">
                                            <p:txEl>
                                              <p:pRg st="7" end="7"/>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xEl>
                                              <p:pRg st="8" end="8"/>
                                            </p:txEl>
                                          </p:spTgt>
                                        </p:tgtEl>
                                        <p:attrNameLst>
                                          <p:attrName>style.visibility</p:attrName>
                                        </p:attrNameLst>
                                      </p:cBhvr>
                                      <p:to>
                                        <p:strVal val="visible"/>
                                      </p:to>
                                    </p:set>
                                    <p:animEffect transition="in" filter="fade">
                                      <p:cBhvr>
                                        <p:cTn id="77" dur="500"/>
                                        <p:tgtEl>
                                          <p:spTgt spid="5">
                                            <p:txEl>
                                              <p:pRg st="8" end="8"/>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xEl>
                                              <p:pRg st="9" end="9"/>
                                            </p:txEl>
                                          </p:spTgt>
                                        </p:tgtEl>
                                        <p:attrNameLst>
                                          <p:attrName>style.visibility</p:attrName>
                                        </p:attrNameLst>
                                      </p:cBhvr>
                                      <p:to>
                                        <p:strVal val="visible"/>
                                      </p:to>
                                    </p:set>
                                    <p:animEffect transition="in" filter="fade">
                                      <p:cBhvr>
                                        <p:cTn id="80" dur="500"/>
                                        <p:tgtEl>
                                          <p:spTgt spid="5">
                                            <p:txEl>
                                              <p:pRg st="9" end="9"/>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
                                            <p:txEl>
                                              <p:pRg st="10" end="10"/>
                                            </p:txEl>
                                          </p:spTgt>
                                        </p:tgtEl>
                                        <p:attrNameLst>
                                          <p:attrName>style.visibility</p:attrName>
                                        </p:attrNameLst>
                                      </p:cBhvr>
                                      <p:to>
                                        <p:strVal val="visible"/>
                                      </p:to>
                                    </p:set>
                                    <p:animEffect transition="in" filter="fade">
                                      <p:cBhvr>
                                        <p:cTn id="85"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01DCE-BDCE-8230-5875-10673A09A37B}"/>
              </a:ext>
            </a:extLst>
          </p:cNvPr>
          <p:cNvSpPr>
            <a:spLocks noGrp="1"/>
          </p:cNvSpPr>
          <p:nvPr>
            <p:ph type="body" sz="quarter" idx="10"/>
          </p:nvPr>
        </p:nvSpPr>
        <p:spPr/>
        <p:txBody>
          <a:bodyPr/>
          <a:lstStyle/>
          <a:p>
            <a:r>
              <a:rPr lang="en-US" dirty="0"/>
              <a:t>Jump to Anaconda Notebooks!</a:t>
            </a:r>
          </a:p>
        </p:txBody>
      </p:sp>
    </p:spTree>
    <p:extLst>
      <p:ext uri="{BB962C8B-B14F-4D97-AF65-F5344CB8AC3E}">
        <p14:creationId xmlns:p14="http://schemas.microsoft.com/office/powerpoint/2010/main" val="1426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97F656-072A-92F4-EF20-9818ABE6B372}"/>
              </a:ext>
            </a:extLst>
          </p:cNvPr>
          <p:cNvSpPr>
            <a:spLocks noGrp="1"/>
          </p:cNvSpPr>
          <p:nvPr>
            <p:ph type="body" sz="quarter" idx="10"/>
          </p:nvPr>
        </p:nvSpPr>
        <p:spPr/>
        <p:txBody>
          <a:bodyPr/>
          <a:lstStyle/>
          <a:p>
            <a:r>
              <a:rPr lang="en-US" dirty="0"/>
              <a:t>END OF DAY 1</a:t>
            </a:r>
          </a:p>
        </p:txBody>
      </p:sp>
    </p:spTree>
    <p:extLst>
      <p:ext uri="{BB962C8B-B14F-4D97-AF65-F5344CB8AC3E}">
        <p14:creationId xmlns:p14="http://schemas.microsoft.com/office/powerpoint/2010/main" val="38668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2D71E6-3594-6060-414F-D3D6BF887806}"/>
              </a:ext>
            </a:extLst>
          </p:cNvPr>
          <p:cNvSpPr>
            <a:spLocks noGrp="1"/>
          </p:cNvSpPr>
          <p:nvPr>
            <p:ph type="body" sz="quarter" idx="10"/>
          </p:nvPr>
        </p:nvSpPr>
        <p:spPr/>
        <p:txBody>
          <a:bodyPr/>
          <a:lstStyle/>
          <a:p>
            <a:r>
              <a:rPr lang="en-US" dirty="0"/>
              <a:t>Homework Review</a:t>
            </a:r>
          </a:p>
        </p:txBody>
      </p:sp>
    </p:spTree>
    <p:extLst>
      <p:ext uri="{BB962C8B-B14F-4D97-AF65-F5344CB8AC3E}">
        <p14:creationId xmlns:p14="http://schemas.microsoft.com/office/powerpoint/2010/main" val="88911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310D97-91D3-51E7-F461-D362897F4564}"/>
              </a:ext>
            </a:extLst>
          </p:cNvPr>
          <p:cNvSpPr>
            <a:spLocks noGrp="1"/>
          </p:cNvSpPr>
          <p:nvPr>
            <p:ph type="body" sz="quarter" idx="10"/>
          </p:nvPr>
        </p:nvSpPr>
        <p:spPr/>
        <p:txBody>
          <a:bodyPr/>
          <a:lstStyle/>
          <a:p>
            <a:r>
              <a:rPr lang="en-US" dirty="0"/>
              <a:t>Model Development</a:t>
            </a:r>
          </a:p>
        </p:txBody>
      </p:sp>
    </p:spTree>
    <p:extLst>
      <p:ext uri="{BB962C8B-B14F-4D97-AF65-F5344CB8AC3E}">
        <p14:creationId xmlns:p14="http://schemas.microsoft.com/office/powerpoint/2010/main" val="264550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C924-6EAF-1FAF-455B-1E6A50ADEFA0}"/>
              </a:ext>
            </a:extLst>
          </p:cNvPr>
          <p:cNvSpPr>
            <a:spLocks noGrp="1"/>
          </p:cNvSpPr>
          <p:nvPr>
            <p:ph type="title"/>
          </p:nvPr>
        </p:nvSpPr>
        <p:spPr/>
        <p:txBody>
          <a:bodyPr/>
          <a:lstStyle/>
          <a:p>
            <a:r>
              <a:rPr lang="en-US" dirty="0"/>
              <a:t>Instructor Introduction</a:t>
            </a:r>
          </a:p>
        </p:txBody>
      </p:sp>
      <p:sp>
        <p:nvSpPr>
          <p:cNvPr id="3" name="Slide Number Placeholder 2">
            <a:extLst>
              <a:ext uri="{FF2B5EF4-FFF2-40B4-BE49-F238E27FC236}">
                <a16:creationId xmlns:a16="http://schemas.microsoft.com/office/drawing/2014/main" id="{532BF011-B286-3C00-6CA0-E2FEC61FAF56}"/>
              </a:ext>
            </a:extLst>
          </p:cNvPr>
          <p:cNvSpPr>
            <a:spLocks noGrp="1"/>
          </p:cNvSpPr>
          <p:nvPr>
            <p:ph type="sldNum" sz="quarter" idx="10"/>
          </p:nvPr>
        </p:nvSpPr>
        <p:spPr/>
        <p:txBody>
          <a:bodyPr/>
          <a:lstStyle/>
          <a:p>
            <a:fld id="{015CDC0A-28E0-46FB-994A-8B8A588AD7AF}" type="slidenum">
              <a:rPr lang="en-US" smtClean="0"/>
              <a:pPr/>
              <a:t>2</a:t>
            </a:fld>
            <a:endParaRPr lang="en-US" dirty="0"/>
          </a:p>
        </p:txBody>
      </p:sp>
      <p:sp>
        <p:nvSpPr>
          <p:cNvPr id="4" name="Text Placeholder 3">
            <a:extLst>
              <a:ext uri="{FF2B5EF4-FFF2-40B4-BE49-F238E27FC236}">
                <a16:creationId xmlns:a16="http://schemas.microsoft.com/office/drawing/2014/main" id="{005F8B55-DE7D-1DFF-F7F9-9B21ADCB8032}"/>
              </a:ext>
            </a:extLst>
          </p:cNvPr>
          <p:cNvSpPr>
            <a:spLocks noGrp="1"/>
          </p:cNvSpPr>
          <p:nvPr>
            <p:ph type="body" sz="quarter" idx="11"/>
          </p:nvPr>
        </p:nvSpPr>
        <p:spPr/>
        <p:txBody>
          <a:bodyPr/>
          <a:lstStyle/>
          <a:p>
            <a:r>
              <a:rPr lang="en-US" dirty="0"/>
              <a:t>John Sukup is a 16-year data professional</a:t>
            </a:r>
          </a:p>
          <a:p>
            <a:pPr lvl="1"/>
            <a:r>
              <a:rPr lang="en-US" dirty="0"/>
              <a:t>Consumer market research </a:t>
            </a:r>
          </a:p>
          <a:p>
            <a:pPr lvl="1"/>
            <a:r>
              <a:rPr lang="en-US" dirty="0"/>
              <a:t>Data science and data strategy</a:t>
            </a:r>
          </a:p>
          <a:p>
            <a:pPr lvl="1"/>
            <a:r>
              <a:rPr lang="en-US" dirty="0"/>
              <a:t>ML Engineering/MLOps</a:t>
            </a:r>
          </a:p>
          <a:p>
            <a:r>
              <a:rPr lang="en-US" dirty="0"/>
              <a:t>Acted as the lead professional trainer for machine learning and related topics at Cisco Systems</a:t>
            </a:r>
          </a:p>
          <a:p>
            <a:r>
              <a:rPr lang="en-US" dirty="0"/>
              <a:t>Featured in Forbes, Oracle, and Data Science Central</a:t>
            </a:r>
          </a:p>
          <a:p>
            <a:r>
              <a:rPr lang="en-US" dirty="0"/>
              <a:t>Founder and Principal Consultant at Expected X, a data strategy and MLOps consultancy</a:t>
            </a:r>
          </a:p>
          <a:p>
            <a:r>
              <a:rPr lang="en-US" dirty="0"/>
              <a:t>AI/ML Release Engineer at Levi Strauss &amp; Co.</a:t>
            </a:r>
          </a:p>
        </p:txBody>
      </p:sp>
      <p:pic>
        <p:nvPicPr>
          <p:cNvPr id="6" name="Picture 5" descr="A person smiling for the camera&#10;&#10;Description automatically generated with medium confidence">
            <a:extLst>
              <a:ext uri="{FF2B5EF4-FFF2-40B4-BE49-F238E27FC236}">
                <a16:creationId xmlns:a16="http://schemas.microsoft.com/office/drawing/2014/main" id="{F135754E-1254-B372-6CCF-3D45D52E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58" y="1099703"/>
            <a:ext cx="5269782" cy="5269782"/>
          </a:xfrm>
          <a:prstGeom prst="rect">
            <a:avLst/>
          </a:prstGeom>
        </p:spPr>
      </p:pic>
    </p:spTree>
    <p:extLst>
      <p:ext uri="{BB962C8B-B14F-4D97-AF65-F5344CB8AC3E}">
        <p14:creationId xmlns:p14="http://schemas.microsoft.com/office/powerpoint/2010/main" val="59951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3684-E17E-CD5D-91A6-91C48F100341}"/>
              </a:ext>
            </a:extLst>
          </p:cNvPr>
          <p:cNvSpPr>
            <a:spLocks noGrp="1"/>
          </p:cNvSpPr>
          <p:nvPr>
            <p:ph type="title"/>
          </p:nvPr>
        </p:nvSpPr>
        <p:spPr/>
        <p:txBody>
          <a:bodyPr/>
          <a:lstStyle/>
          <a:p>
            <a:r>
              <a:rPr lang="en-US" dirty="0"/>
              <a:t>Model Training and Evaluation</a:t>
            </a:r>
          </a:p>
        </p:txBody>
      </p:sp>
      <p:sp>
        <p:nvSpPr>
          <p:cNvPr id="3" name="Slide Number Placeholder 2">
            <a:extLst>
              <a:ext uri="{FF2B5EF4-FFF2-40B4-BE49-F238E27FC236}">
                <a16:creationId xmlns:a16="http://schemas.microsoft.com/office/drawing/2014/main" id="{BC98D28F-9ED5-A28E-E190-2E3567F47C19}"/>
              </a:ext>
            </a:extLst>
          </p:cNvPr>
          <p:cNvSpPr>
            <a:spLocks noGrp="1"/>
          </p:cNvSpPr>
          <p:nvPr>
            <p:ph type="sldNum" sz="quarter" idx="10"/>
          </p:nvPr>
        </p:nvSpPr>
        <p:spPr/>
        <p:txBody>
          <a:bodyPr/>
          <a:lstStyle/>
          <a:p>
            <a:fld id="{015CDC0A-28E0-46FB-994A-8B8A588AD7AF}" type="slidenum">
              <a:rPr lang="en-US" smtClean="0"/>
              <a:pPr/>
              <a:t>20</a:t>
            </a:fld>
            <a:endParaRPr lang="en-US" dirty="0"/>
          </a:p>
        </p:txBody>
      </p:sp>
      <p:sp>
        <p:nvSpPr>
          <p:cNvPr id="4" name="Text Placeholder 3">
            <a:extLst>
              <a:ext uri="{FF2B5EF4-FFF2-40B4-BE49-F238E27FC236}">
                <a16:creationId xmlns:a16="http://schemas.microsoft.com/office/drawing/2014/main" id="{322E9698-D728-41EB-E76B-8E9044E82C92}"/>
              </a:ext>
            </a:extLst>
          </p:cNvPr>
          <p:cNvSpPr>
            <a:spLocks noGrp="1"/>
          </p:cNvSpPr>
          <p:nvPr>
            <p:ph type="body" sz="quarter" idx="11"/>
          </p:nvPr>
        </p:nvSpPr>
        <p:spPr>
          <a:xfrm>
            <a:off x="0" y="976313"/>
            <a:ext cx="12192000" cy="2452687"/>
          </a:xfrm>
        </p:spPr>
        <p:txBody>
          <a:bodyPr/>
          <a:lstStyle/>
          <a:p>
            <a:r>
              <a:rPr lang="en-US" dirty="0"/>
              <a:t>Train model on training data</a:t>
            </a:r>
          </a:p>
          <a:p>
            <a:pPr lvl="1"/>
            <a:r>
              <a:rPr lang="en-US" dirty="0"/>
              <a:t>Training multiple models with performance </a:t>
            </a:r>
            <a:r>
              <a:rPr lang="en-US" i="1" dirty="0"/>
              <a:t>and </a:t>
            </a:r>
            <a:r>
              <a:rPr lang="en-US" dirty="0"/>
              <a:t>KPI metric comparisons</a:t>
            </a:r>
          </a:p>
          <a:p>
            <a:r>
              <a:rPr lang="en-US" dirty="0"/>
              <a:t>Evaluation using cross-validation</a:t>
            </a:r>
          </a:p>
          <a:p>
            <a:pPr lvl="1"/>
            <a:r>
              <a:rPr lang="en-US" dirty="0"/>
              <a:t>Provides estimation of performance and how precise the estimation is</a:t>
            </a:r>
          </a:p>
          <a:p>
            <a:r>
              <a:rPr lang="en-US" dirty="0"/>
              <a:t>Create shortlist of candidate models for </a:t>
            </a:r>
            <a:r>
              <a:rPr lang="en-US" i="1" dirty="0"/>
              <a:t>hyperparameter optimization</a:t>
            </a:r>
          </a:p>
          <a:p>
            <a:endParaRPr lang="en-US" dirty="0"/>
          </a:p>
        </p:txBody>
      </p:sp>
      <p:pic>
        <p:nvPicPr>
          <p:cNvPr id="6" name="Picture 5" descr="Chart&#10;&#10;Description automatically generated">
            <a:extLst>
              <a:ext uri="{FF2B5EF4-FFF2-40B4-BE49-F238E27FC236}">
                <a16:creationId xmlns:a16="http://schemas.microsoft.com/office/drawing/2014/main" id="{0711BA97-F39D-5504-337A-FED7897A8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750" y="3326130"/>
            <a:ext cx="9537970" cy="3349307"/>
          </a:xfrm>
          <a:prstGeom prst="rect">
            <a:avLst/>
          </a:prstGeom>
        </p:spPr>
      </p:pic>
    </p:spTree>
    <p:extLst>
      <p:ext uri="{BB962C8B-B14F-4D97-AF65-F5344CB8AC3E}">
        <p14:creationId xmlns:p14="http://schemas.microsoft.com/office/powerpoint/2010/main" val="26754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19B3-748F-7A47-1765-8B62A1ABEB8B}"/>
              </a:ext>
            </a:extLst>
          </p:cNvPr>
          <p:cNvSpPr>
            <a:spLocks noGrp="1"/>
          </p:cNvSpPr>
          <p:nvPr>
            <p:ph type="title"/>
          </p:nvPr>
        </p:nvSpPr>
        <p:spPr/>
        <p:txBody>
          <a:bodyPr/>
          <a:lstStyle/>
          <a:p>
            <a:r>
              <a:rPr lang="en-US" dirty="0"/>
              <a:t>Model Selection</a:t>
            </a:r>
          </a:p>
        </p:txBody>
      </p:sp>
      <p:sp>
        <p:nvSpPr>
          <p:cNvPr id="3" name="Slide Number Placeholder 2">
            <a:extLst>
              <a:ext uri="{FF2B5EF4-FFF2-40B4-BE49-F238E27FC236}">
                <a16:creationId xmlns:a16="http://schemas.microsoft.com/office/drawing/2014/main" id="{AAB512AE-5C66-6D01-569E-425562B4C00C}"/>
              </a:ext>
            </a:extLst>
          </p:cNvPr>
          <p:cNvSpPr>
            <a:spLocks noGrp="1"/>
          </p:cNvSpPr>
          <p:nvPr>
            <p:ph type="sldNum" sz="quarter" idx="10"/>
          </p:nvPr>
        </p:nvSpPr>
        <p:spPr/>
        <p:txBody>
          <a:bodyPr/>
          <a:lstStyle/>
          <a:p>
            <a:fld id="{015CDC0A-28E0-46FB-994A-8B8A588AD7AF}" type="slidenum">
              <a:rPr lang="en-US" smtClean="0"/>
              <a:pPr/>
              <a:t>21</a:t>
            </a:fld>
            <a:endParaRPr lang="en-US" dirty="0"/>
          </a:p>
        </p:txBody>
      </p:sp>
      <p:sp>
        <p:nvSpPr>
          <p:cNvPr id="4" name="Text Placeholder 3">
            <a:extLst>
              <a:ext uri="{FF2B5EF4-FFF2-40B4-BE49-F238E27FC236}">
                <a16:creationId xmlns:a16="http://schemas.microsoft.com/office/drawing/2014/main" id="{DE320164-34B9-0B5D-B5C8-7D905B651261}"/>
              </a:ext>
            </a:extLst>
          </p:cNvPr>
          <p:cNvSpPr>
            <a:spLocks noGrp="1"/>
          </p:cNvSpPr>
          <p:nvPr>
            <p:ph type="body" sz="quarter" idx="11"/>
          </p:nvPr>
        </p:nvSpPr>
        <p:spPr>
          <a:xfrm>
            <a:off x="1" y="976313"/>
            <a:ext cx="5554979" cy="5516562"/>
          </a:xfrm>
        </p:spPr>
        <p:txBody>
          <a:bodyPr/>
          <a:lstStyle/>
          <a:p>
            <a:pPr marL="0" indent="0">
              <a:buNone/>
            </a:pPr>
            <a:r>
              <a:rPr lang="en-US" dirty="0"/>
              <a:t>Techniques for Model Validation and Testing</a:t>
            </a:r>
          </a:p>
          <a:p>
            <a:r>
              <a:rPr lang="en-US" dirty="0"/>
              <a:t>Overfitting and Underfitting</a:t>
            </a:r>
          </a:p>
          <a:p>
            <a:pPr lvl="1"/>
            <a:r>
              <a:rPr lang="en-US" dirty="0"/>
              <a:t>Trained models should </a:t>
            </a:r>
            <a:r>
              <a:rPr lang="en-US" i="1" dirty="0"/>
              <a:t>generalize</a:t>
            </a:r>
            <a:r>
              <a:rPr lang="en-US" dirty="0"/>
              <a:t> well to the task they are designed for</a:t>
            </a:r>
          </a:p>
          <a:p>
            <a:pPr lvl="1"/>
            <a:r>
              <a:rPr lang="en-US" dirty="0"/>
              <a:t>Additional techniques exist to limit overfitting during training</a:t>
            </a:r>
          </a:p>
          <a:p>
            <a:r>
              <a:rPr lang="en-US" dirty="0"/>
              <a:t>Hyperparameter Optimization</a:t>
            </a:r>
          </a:p>
          <a:p>
            <a:r>
              <a:rPr lang="en-US" dirty="0"/>
              <a:t>Ensemble Methods</a:t>
            </a:r>
          </a:p>
          <a:p>
            <a:r>
              <a:rPr lang="en-US" dirty="0"/>
              <a:t>Feature Importances</a:t>
            </a:r>
          </a:p>
          <a:p>
            <a:r>
              <a:rPr lang="en-US" dirty="0"/>
              <a:t>Test Set Evaluation</a:t>
            </a:r>
          </a:p>
        </p:txBody>
      </p:sp>
      <p:pic>
        <p:nvPicPr>
          <p:cNvPr id="6" name="Picture 5" descr="Chart, line chart&#10;&#10;Description automatically generated">
            <a:extLst>
              <a:ext uri="{FF2B5EF4-FFF2-40B4-BE49-F238E27FC236}">
                <a16:creationId xmlns:a16="http://schemas.microsoft.com/office/drawing/2014/main" id="{F0ED4ED5-4974-FBB6-1671-BB464E779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980" y="1562481"/>
            <a:ext cx="6492240" cy="3733038"/>
          </a:xfrm>
          <a:prstGeom prst="rect">
            <a:avLst/>
          </a:prstGeom>
        </p:spPr>
      </p:pic>
    </p:spTree>
    <p:extLst>
      <p:ext uri="{BB962C8B-B14F-4D97-AF65-F5344CB8AC3E}">
        <p14:creationId xmlns:p14="http://schemas.microsoft.com/office/powerpoint/2010/main" val="239867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9671-8C22-DBDE-85CE-EB6D2A634948}"/>
              </a:ext>
            </a:extLst>
          </p:cNvPr>
          <p:cNvSpPr>
            <a:spLocks noGrp="1"/>
          </p:cNvSpPr>
          <p:nvPr>
            <p:ph type="title"/>
          </p:nvPr>
        </p:nvSpPr>
        <p:spPr/>
        <p:txBody>
          <a:bodyPr/>
          <a:lstStyle/>
          <a:p>
            <a:r>
              <a:rPr lang="en-US" dirty="0"/>
              <a:t>Hyperparameter Optimization</a:t>
            </a:r>
          </a:p>
        </p:txBody>
      </p:sp>
      <p:sp>
        <p:nvSpPr>
          <p:cNvPr id="3" name="Slide Number Placeholder 2">
            <a:extLst>
              <a:ext uri="{FF2B5EF4-FFF2-40B4-BE49-F238E27FC236}">
                <a16:creationId xmlns:a16="http://schemas.microsoft.com/office/drawing/2014/main" id="{A4F461BB-E009-895E-2228-16F47E5F723D}"/>
              </a:ext>
            </a:extLst>
          </p:cNvPr>
          <p:cNvSpPr>
            <a:spLocks noGrp="1"/>
          </p:cNvSpPr>
          <p:nvPr>
            <p:ph type="sldNum" sz="quarter" idx="10"/>
          </p:nvPr>
        </p:nvSpPr>
        <p:spPr/>
        <p:txBody>
          <a:bodyPr/>
          <a:lstStyle/>
          <a:p>
            <a:fld id="{015CDC0A-28E0-46FB-994A-8B8A588AD7AF}"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FFD29F1-AF4D-0EFD-329E-25DBC23EAAE3}"/>
                  </a:ext>
                </a:extLst>
              </p:cNvPr>
              <p:cNvSpPr>
                <a:spLocks noGrp="1"/>
              </p:cNvSpPr>
              <p:nvPr>
                <p:ph type="body" sz="quarter" idx="11"/>
              </p:nvPr>
            </p:nvSpPr>
            <p:spPr>
              <a:xfrm>
                <a:off x="0" y="976313"/>
                <a:ext cx="5844539" cy="5516562"/>
              </a:xfrm>
            </p:spPr>
            <p:txBody>
              <a:bodyPr>
                <a:normAutofit lnSpcReduction="10000"/>
              </a:bodyPr>
              <a:lstStyle/>
              <a:p>
                <a:r>
                  <a:rPr lang="en-US" i="1" dirty="0"/>
                  <a:t>Parameters</a:t>
                </a:r>
                <a:r>
                  <a:rPr lang="en-US" dirty="0"/>
                  <a:t> are </a:t>
                </a:r>
                <a:r>
                  <a:rPr lang="en-US" i="1" dirty="0"/>
                  <a:t>what</a:t>
                </a:r>
                <a:r>
                  <a:rPr lang="en-US" dirty="0"/>
                  <a:t> a model learns during training to optimize predictions</a:t>
                </a:r>
              </a:p>
              <a:p>
                <a:pPr lvl="1"/>
                <a:r>
                  <a:rPr lang="en-US" b="0" dirty="0"/>
                  <a:t>Determined by the training algorithm</a:t>
                </a:r>
              </a:p>
              <a:p>
                <a:pPr lvl="1"/>
                <a:r>
                  <a:rPr lang="en-US" b="0" dirty="0"/>
                  <a:t>Ex: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𝒎</m:t>
                    </m:r>
                    <m:r>
                      <a:rPr lang="en-US" b="0" i="1" smtClean="0">
                        <a:latin typeface="Cambria Math" panose="02040503050406030204" pitchFamily="18" charset="0"/>
                      </a:rPr>
                      <m:t>𝑥</m:t>
                    </m:r>
                    <m:r>
                      <a:rPr lang="en-US" b="0" i="1" smtClean="0">
                        <a:latin typeface="Cambria Math" panose="02040503050406030204" pitchFamily="18" charset="0"/>
                      </a:rPr>
                      <m:t>+</m:t>
                    </m:r>
                    <m:r>
                      <a:rPr lang="en-US" b="1" i="1" smtClean="0">
                        <a:latin typeface="Cambria Math" panose="02040503050406030204" pitchFamily="18" charset="0"/>
                      </a:rPr>
                      <m:t>𝒃</m:t>
                    </m:r>
                  </m:oMath>
                </a14:m>
                <a:r>
                  <a:rPr lang="en-US" dirty="0"/>
                  <a:t> or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1" i="1" smtClean="0">
                            <a:latin typeface="Cambria Math" panose="02040503050406030204" pitchFamily="18" charset="0"/>
                          </a:rPr>
                          <m:t>𝟏</m:t>
                        </m:r>
                      </m:sub>
                    </m:sSub>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1" i="1" smtClean="0">
                            <a:latin typeface="Cambria Math" panose="02040503050406030204" pitchFamily="18" charset="0"/>
                          </a:rPr>
                          <m:t>𝟐</m:t>
                        </m:r>
                      </m:sub>
                    </m:sSub>
                  </m:oMath>
                </a14:m>
                <a:r>
                  <a:rPr lang="en-US" b="1" dirty="0"/>
                  <a:t> </a:t>
                </a:r>
                <a:r>
                  <a:rPr lang="en-US" dirty="0"/>
                  <a:t>(Simple Linear Regression)</a:t>
                </a:r>
              </a:p>
              <a:p>
                <a:pPr lvl="1"/>
                <a:r>
                  <a:rPr lang="en-US" dirty="0"/>
                  <a:t>Ex: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𝑮𝒊𝒏𝒊</m:t>
                        </m:r>
                      </m:e>
                      <m:sub>
                        <m:r>
                          <a:rPr lang="en-US" b="1" i="1" smtClean="0">
                            <a:latin typeface="Cambria Math" panose="02040503050406030204" pitchFamily="18" charset="0"/>
                          </a:rPr>
                          <m:t>𝒎𝒊𝒏</m:t>
                        </m:r>
                      </m:sub>
                    </m:sSub>
                    <m:r>
                      <a:rPr lang="en-US" b="0" i="1" smtClean="0">
                        <a:latin typeface="Cambria Math" panose="02040503050406030204" pitchFamily="18" charset="0"/>
                      </a:rPr>
                      <m:t>=1 −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a14:m>
                <a:r>
                  <a:rPr lang="en-US" dirty="0"/>
                  <a:t>     (Decision Tree)</a:t>
                </a:r>
              </a:p>
              <a:p>
                <a:r>
                  <a:rPr lang="en-US" i="1" dirty="0"/>
                  <a:t>Hyperparameters</a:t>
                </a:r>
                <a:r>
                  <a:rPr lang="en-US" dirty="0"/>
                  <a:t> are </a:t>
                </a:r>
                <a:r>
                  <a:rPr lang="en-US" i="1" dirty="0"/>
                  <a:t>how </a:t>
                </a:r>
                <a:r>
                  <a:rPr lang="en-US" dirty="0"/>
                  <a:t>a model learns to optimize </a:t>
                </a:r>
                <a:r>
                  <a:rPr lang="en-US" i="1" dirty="0"/>
                  <a:t>both</a:t>
                </a:r>
                <a:r>
                  <a:rPr lang="en-US" dirty="0"/>
                  <a:t> the training process and predictions</a:t>
                </a:r>
              </a:p>
              <a:p>
                <a:pPr lvl="1"/>
                <a:r>
                  <a:rPr lang="en-US" dirty="0"/>
                  <a:t>Determined iteratively (e.g., Grid Search, Random Search, Bayesian Optimization) or set by a human</a:t>
                </a:r>
              </a:p>
              <a:p>
                <a:pPr lvl="1"/>
                <a:r>
                  <a:rPr lang="en-US" dirty="0"/>
                  <a:t>Ex. </a:t>
                </a:r>
                <a:r>
                  <a:rPr lang="en-US" b="1" dirty="0"/>
                  <a:t>Learning Rate </a:t>
                </a:r>
                <a:r>
                  <a:rPr lang="en-US" dirty="0"/>
                  <a:t>or </a:t>
                </a:r>
                <a:r>
                  <a:rPr lang="en-US" b="1" dirty="0"/>
                  <a:t>Max Depth</a:t>
                </a:r>
              </a:p>
            </p:txBody>
          </p:sp>
        </mc:Choice>
        <mc:Fallback xmlns="">
          <p:sp>
            <p:nvSpPr>
              <p:cNvPr id="4" name="Text Placeholder 3">
                <a:extLst>
                  <a:ext uri="{FF2B5EF4-FFF2-40B4-BE49-F238E27FC236}">
                    <a16:creationId xmlns:a16="http://schemas.microsoft.com/office/drawing/2014/main" id="{5FFD29F1-AF4D-0EFD-329E-25DBC23EAAE3}"/>
                  </a:ext>
                </a:extLst>
              </p:cNvPr>
              <p:cNvSpPr>
                <a:spLocks noGrp="1" noRot="1" noChangeAspect="1" noMove="1" noResize="1" noEditPoints="1" noAdjustHandles="1" noChangeArrowheads="1" noChangeShapeType="1" noTextEdit="1"/>
              </p:cNvSpPr>
              <p:nvPr>
                <p:ph type="body" sz="quarter" idx="11"/>
              </p:nvPr>
            </p:nvSpPr>
            <p:spPr>
              <a:xfrm>
                <a:off x="0" y="976313"/>
                <a:ext cx="5844539" cy="5516562"/>
              </a:xfrm>
              <a:blipFill>
                <a:blip r:embed="rId2"/>
                <a:stretch>
                  <a:fillRect l="-2190" t="-2652" r="-2294"/>
                </a:stretch>
              </a:blipFill>
            </p:spPr>
            <p:txBody>
              <a:bodyPr/>
              <a:lstStyle/>
              <a:p>
                <a:r>
                  <a:rPr lang="en-US">
                    <a:noFill/>
                  </a:rPr>
                  <a:t> </a:t>
                </a:r>
              </a:p>
            </p:txBody>
          </p:sp>
        </mc:Fallback>
      </mc:AlternateContent>
      <p:pic>
        <p:nvPicPr>
          <p:cNvPr id="6" name="Picture 5" descr="Diagram&#10;&#10;Description automatically generated">
            <a:extLst>
              <a:ext uri="{FF2B5EF4-FFF2-40B4-BE49-F238E27FC236}">
                <a16:creationId xmlns:a16="http://schemas.microsoft.com/office/drawing/2014/main" id="{6AF432CC-3B8C-30AF-0686-98BBDD5B3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540" y="1508760"/>
            <a:ext cx="6130290" cy="4086860"/>
          </a:xfrm>
          <a:prstGeom prst="rect">
            <a:avLst/>
          </a:prstGeom>
        </p:spPr>
      </p:pic>
    </p:spTree>
    <p:extLst>
      <p:ext uri="{BB962C8B-B14F-4D97-AF65-F5344CB8AC3E}">
        <p14:creationId xmlns:p14="http://schemas.microsoft.com/office/powerpoint/2010/main" val="2347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01DCE-BDCE-8230-5875-10673A09A37B}"/>
              </a:ext>
            </a:extLst>
          </p:cNvPr>
          <p:cNvSpPr>
            <a:spLocks noGrp="1"/>
          </p:cNvSpPr>
          <p:nvPr>
            <p:ph type="body" sz="quarter" idx="10"/>
          </p:nvPr>
        </p:nvSpPr>
        <p:spPr/>
        <p:txBody>
          <a:bodyPr/>
          <a:lstStyle/>
          <a:p>
            <a:r>
              <a:rPr lang="en-US" dirty="0"/>
              <a:t>Jump to Anaconda Notebooks!</a:t>
            </a:r>
          </a:p>
        </p:txBody>
      </p:sp>
    </p:spTree>
    <p:extLst>
      <p:ext uri="{BB962C8B-B14F-4D97-AF65-F5344CB8AC3E}">
        <p14:creationId xmlns:p14="http://schemas.microsoft.com/office/powerpoint/2010/main" val="207986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8F99BE-3787-1ADD-94A4-F68D17726A35}"/>
              </a:ext>
            </a:extLst>
          </p:cNvPr>
          <p:cNvSpPr>
            <a:spLocks noGrp="1"/>
          </p:cNvSpPr>
          <p:nvPr>
            <p:ph type="body" sz="quarter" idx="10"/>
          </p:nvPr>
        </p:nvSpPr>
        <p:spPr/>
        <p:txBody>
          <a:bodyPr/>
          <a:lstStyle/>
          <a:p>
            <a:r>
              <a:rPr lang="en-US" dirty="0"/>
              <a:t>Considerations for MLOps</a:t>
            </a:r>
          </a:p>
        </p:txBody>
      </p:sp>
    </p:spTree>
    <p:extLst>
      <p:ext uri="{BB962C8B-B14F-4D97-AF65-F5344CB8AC3E}">
        <p14:creationId xmlns:p14="http://schemas.microsoft.com/office/powerpoint/2010/main" val="1945353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C5C0D-6D30-8A53-3D26-CF651AB3F429}"/>
              </a:ext>
            </a:extLst>
          </p:cNvPr>
          <p:cNvSpPr>
            <a:spLocks noGrp="1"/>
          </p:cNvSpPr>
          <p:nvPr>
            <p:ph type="sldNum" sz="quarter" idx="10"/>
          </p:nvPr>
        </p:nvSpPr>
        <p:spPr/>
        <p:txBody>
          <a:bodyPr/>
          <a:lstStyle/>
          <a:p>
            <a:fld id="{015CDC0A-28E0-46FB-994A-8B8A588AD7AF}" type="slidenum">
              <a:rPr lang="en-US" smtClean="0"/>
              <a:pPr/>
              <a:t>25</a:t>
            </a:fld>
            <a:endParaRPr lang="en-US" dirty="0"/>
          </a:p>
        </p:txBody>
      </p:sp>
      <p:sp>
        <p:nvSpPr>
          <p:cNvPr id="3" name="Title 2">
            <a:extLst>
              <a:ext uri="{FF2B5EF4-FFF2-40B4-BE49-F238E27FC236}">
                <a16:creationId xmlns:a16="http://schemas.microsoft.com/office/drawing/2014/main" id="{E81EE689-C538-E289-267E-2E8B54728374}"/>
              </a:ext>
            </a:extLst>
          </p:cNvPr>
          <p:cNvSpPr>
            <a:spLocks noGrp="1"/>
          </p:cNvSpPr>
          <p:nvPr>
            <p:ph type="title"/>
          </p:nvPr>
        </p:nvSpPr>
        <p:spPr/>
        <p:txBody>
          <a:bodyPr/>
          <a:lstStyle/>
          <a:p>
            <a:r>
              <a:rPr lang="en-US" dirty="0"/>
              <a:t>What is MLOps?</a:t>
            </a:r>
          </a:p>
        </p:txBody>
      </p:sp>
      <p:pic>
        <p:nvPicPr>
          <p:cNvPr id="5" name="Picture 4" descr="A picture containing calendar&#10;&#10;Description automatically generated">
            <a:extLst>
              <a:ext uri="{FF2B5EF4-FFF2-40B4-BE49-F238E27FC236}">
                <a16:creationId xmlns:a16="http://schemas.microsoft.com/office/drawing/2014/main" id="{241AFAF6-AF35-B6FE-0582-ECB50A420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933" y="977030"/>
            <a:ext cx="5144134" cy="5806440"/>
          </a:xfrm>
          <a:prstGeom prst="rect">
            <a:avLst/>
          </a:prstGeom>
        </p:spPr>
      </p:pic>
    </p:spTree>
    <p:extLst>
      <p:ext uri="{BB962C8B-B14F-4D97-AF65-F5344CB8AC3E}">
        <p14:creationId xmlns:p14="http://schemas.microsoft.com/office/powerpoint/2010/main" val="2898027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B2E-0205-B8C8-6809-159852756345}"/>
              </a:ext>
            </a:extLst>
          </p:cNvPr>
          <p:cNvSpPr>
            <a:spLocks noGrp="1"/>
          </p:cNvSpPr>
          <p:nvPr>
            <p:ph type="title"/>
          </p:nvPr>
        </p:nvSpPr>
        <p:spPr/>
        <p:txBody>
          <a:bodyPr/>
          <a:lstStyle/>
          <a:p>
            <a:r>
              <a:rPr lang="en-US" dirty="0"/>
              <a:t>Considerations for MLOps</a:t>
            </a:r>
          </a:p>
        </p:txBody>
      </p:sp>
      <p:sp>
        <p:nvSpPr>
          <p:cNvPr id="3" name="Slide Number Placeholder 2">
            <a:extLst>
              <a:ext uri="{FF2B5EF4-FFF2-40B4-BE49-F238E27FC236}">
                <a16:creationId xmlns:a16="http://schemas.microsoft.com/office/drawing/2014/main" id="{94375531-F511-25BC-3029-E5655F73F170}"/>
              </a:ext>
            </a:extLst>
          </p:cNvPr>
          <p:cNvSpPr>
            <a:spLocks noGrp="1"/>
          </p:cNvSpPr>
          <p:nvPr>
            <p:ph type="sldNum" sz="quarter" idx="10"/>
          </p:nvPr>
        </p:nvSpPr>
        <p:spPr/>
        <p:txBody>
          <a:bodyPr/>
          <a:lstStyle/>
          <a:p>
            <a:fld id="{015CDC0A-28E0-46FB-994A-8B8A588AD7AF}" type="slidenum">
              <a:rPr lang="en-US" smtClean="0"/>
              <a:pPr/>
              <a:t>26</a:t>
            </a:fld>
            <a:endParaRPr lang="en-US" dirty="0"/>
          </a:p>
        </p:txBody>
      </p:sp>
      <p:sp>
        <p:nvSpPr>
          <p:cNvPr id="4" name="Text Placeholder 3">
            <a:extLst>
              <a:ext uri="{FF2B5EF4-FFF2-40B4-BE49-F238E27FC236}">
                <a16:creationId xmlns:a16="http://schemas.microsoft.com/office/drawing/2014/main" id="{47D07278-87B8-224E-537B-76C0B0E9A8CA}"/>
              </a:ext>
            </a:extLst>
          </p:cNvPr>
          <p:cNvSpPr>
            <a:spLocks noGrp="1"/>
          </p:cNvSpPr>
          <p:nvPr>
            <p:ph type="body" sz="quarter" idx="11"/>
          </p:nvPr>
        </p:nvSpPr>
        <p:spPr/>
        <p:txBody>
          <a:bodyPr/>
          <a:lstStyle/>
          <a:p>
            <a:r>
              <a:rPr lang="en-US" dirty="0"/>
              <a:t>MLOps “closes the loop” and automates the ML pipeline</a:t>
            </a:r>
          </a:p>
          <a:p>
            <a:r>
              <a:rPr lang="en-US" dirty="0"/>
              <a:t>An extension of Software Development Lifecycle (SDLC) best practices:</a:t>
            </a:r>
          </a:p>
          <a:p>
            <a:pPr lvl="1"/>
            <a:r>
              <a:rPr lang="en-US" dirty="0"/>
              <a:t>Model Performance Monitoring</a:t>
            </a:r>
          </a:p>
          <a:p>
            <a:pPr lvl="1"/>
            <a:r>
              <a:rPr lang="en-US" dirty="0"/>
              <a:t>Data Validation</a:t>
            </a:r>
          </a:p>
          <a:p>
            <a:pPr lvl="1"/>
            <a:r>
              <a:rPr lang="en-US" dirty="0"/>
              <a:t>CI/CD/CT</a:t>
            </a:r>
          </a:p>
          <a:p>
            <a:pPr lvl="1"/>
            <a:r>
              <a:rPr lang="en-US" dirty="0"/>
              <a:t>Concept Drift (Model/Data)</a:t>
            </a:r>
          </a:p>
          <a:p>
            <a:pPr lvl="1"/>
            <a:r>
              <a:rPr lang="en-US" dirty="0"/>
              <a:t>Versioning (Model/Data/Code)</a:t>
            </a:r>
          </a:p>
          <a:p>
            <a:pPr lvl="1"/>
            <a:r>
              <a:rPr lang="en-US" dirty="0"/>
              <a:t>Experiment Tracking and Reproducibility</a:t>
            </a:r>
          </a:p>
          <a:p>
            <a:pPr lvl="1"/>
            <a:r>
              <a:rPr lang="en-US" dirty="0"/>
              <a:t>Observability and Explainability</a:t>
            </a:r>
          </a:p>
          <a:p>
            <a:pPr lvl="1"/>
            <a:r>
              <a:rPr lang="en-US" dirty="0"/>
              <a:t>Feature Store</a:t>
            </a:r>
          </a:p>
        </p:txBody>
      </p:sp>
      <p:pic>
        <p:nvPicPr>
          <p:cNvPr id="6" name="Picture 5" descr="A close-up of a stethoscope&#10;&#10;Description automatically generated with medium confidence">
            <a:extLst>
              <a:ext uri="{FF2B5EF4-FFF2-40B4-BE49-F238E27FC236}">
                <a16:creationId xmlns:a16="http://schemas.microsoft.com/office/drawing/2014/main" id="{04114A04-9503-E041-B7E4-E7859677A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980" y="1376204"/>
            <a:ext cx="4716780" cy="4716780"/>
          </a:xfrm>
          <a:prstGeom prst="rect">
            <a:avLst/>
          </a:prstGeom>
        </p:spPr>
      </p:pic>
    </p:spTree>
    <p:extLst>
      <p:ext uri="{BB962C8B-B14F-4D97-AF65-F5344CB8AC3E}">
        <p14:creationId xmlns:p14="http://schemas.microsoft.com/office/powerpoint/2010/main" val="630240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47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3337-0278-D3C9-6E0B-37729517E3AE}"/>
              </a:ext>
            </a:extLst>
          </p:cNvPr>
          <p:cNvSpPr>
            <a:spLocks noGrp="1"/>
          </p:cNvSpPr>
          <p:nvPr>
            <p:ph type="title"/>
          </p:nvPr>
        </p:nvSpPr>
        <p:spPr/>
        <p:txBody>
          <a:bodyPr/>
          <a:lstStyle/>
          <a:p>
            <a:r>
              <a:rPr lang="en-US" dirty="0"/>
              <a:t>Course Introduction</a:t>
            </a:r>
          </a:p>
        </p:txBody>
      </p:sp>
      <p:sp>
        <p:nvSpPr>
          <p:cNvPr id="3" name="Slide Number Placeholder 2">
            <a:extLst>
              <a:ext uri="{FF2B5EF4-FFF2-40B4-BE49-F238E27FC236}">
                <a16:creationId xmlns:a16="http://schemas.microsoft.com/office/drawing/2014/main" id="{59645D18-C717-862D-4944-4E9FF5DE933F}"/>
              </a:ext>
            </a:extLst>
          </p:cNvPr>
          <p:cNvSpPr>
            <a:spLocks noGrp="1"/>
          </p:cNvSpPr>
          <p:nvPr>
            <p:ph type="sldNum" sz="quarter" idx="10"/>
          </p:nvPr>
        </p:nvSpPr>
        <p:spPr/>
        <p:txBody>
          <a:bodyPr/>
          <a:lstStyle/>
          <a:p>
            <a:fld id="{015CDC0A-28E0-46FB-994A-8B8A588AD7AF}" type="slidenum">
              <a:rPr lang="en-US" smtClean="0"/>
              <a:pPr/>
              <a:t>3</a:t>
            </a:fld>
            <a:endParaRPr lang="en-US" dirty="0"/>
          </a:p>
        </p:txBody>
      </p:sp>
      <p:sp>
        <p:nvSpPr>
          <p:cNvPr id="4" name="Text Placeholder 3">
            <a:extLst>
              <a:ext uri="{FF2B5EF4-FFF2-40B4-BE49-F238E27FC236}">
                <a16:creationId xmlns:a16="http://schemas.microsoft.com/office/drawing/2014/main" id="{E0AC497B-6D4B-3B55-617F-E7415D679A21}"/>
              </a:ext>
            </a:extLst>
          </p:cNvPr>
          <p:cNvSpPr>
            <a:spLocks noGrp="1"/>
          </p:cNvSpPr>
          <p:nvPr>
            <p:ph type="body" sz="quarter" idx="11"/>
          </p:nvPr>
        </p:nvSpPr>
        <p:spPr>
          <a:xfrm>
            <a:off x="0" y="976313"/>
            <a:ext cx="7511535" cy="5339820"/>
          </a:xfrm>
        </p:spPr>
        <p:txBody>
          <a:bodyPr>
            <a:normAutofit fontScale="92500"/>
          </a:bodyPr>
          <a:lstStyle/>
          <a:p>
            <a:r>
              <a:rPr lang="en-US" dirty="0"/>
              <a:t>By the end of this hands-on course, you’ll understand:</a:t>
            </a:r>
          </a:p>
          <a:p>
            <a:pPr lvl="1"/>
            <a:r>
              <a:rPr lang="en-US" dirty="0"/>
              <a:t>The phases of the Cross-Industry Standard Process for Data Mining (CRISP-DM) framework</a:t>
            </a:r>
          </a:p>
          <a:p>
            <a:pPr lvl="1"/>
            <a:r>
              <a:rPr lang="en-US" dirty="0"/>
              <a:t>Exploratory Data Analysis (EDA) and data preparation/transformation</a:t>
            </a:r>
          </a:p>
          <a:p>
            <a:pPr lvl="1"/>
            <a:r>
              <a:rPr lang="en-US" dirty="0"/>
              <a:t>Stages in developing and evaluating an ML model</a:t>
            </a:r>
          </a:p>
          <a:p>
            <a:pPr lvl="1"/>
            <a:r>
              <a:rPr lang="en-US" dirty="0"/>
              <a:t>Long-term considerations for model maintenance (MLOps)</a:t>
            </a:r>
          </a:p>
          <a:p>
            <a:r>
              <a:rPr lang="en-US" dirty="0"/>
              <a:t>Prerequisites:</a:t>
            </a:r>
          </a:p>
          <a:p>
            <a:pPr lvl="1"/>
            <a:r>
              <a:rPr lang="en-US" dirty="0"/>
              <a:t>Basic understanding of </a:t>
            </a:r>
            <a:r>
              <a:rPr lang="en-US"/>
              <a:t>ML, math</a:t>
            </a:r>
            <a:r>
              <a:rPr lang="en-US" dirty="0"/>
              <a:t>, statistics and probability</a:t>
            </a:r>
          </a:p>
          <a:p>
            <a:pPr lvl="1"/>
            <a:r>
              <a:rPr lang="en-US" dirty="0"/>
              <a:t>Ability to understand mathematical notation</a:t>
            </a:r>
          </a:p>
          <a:p>
            <a:pPr lvl="1"/>
            <a:r>
              <a:rPr lang="en-US" dirty="0"/>
              <a:t>1-3 years of experience programming in Python</a:t>
            </a:r>
          </a:p>
          <a:p>
            <a:r>
              <a:rPr lang="en-US" dirty="0"/>
              <a:t>Please have Anaconda Cloud notebooks (https://nb.anaconda.cloud) open</a:t>
            </a:r>
          </a:p>
        </p:txBody>
      </p:sp>
      <p:pic>
        <p:nvPicPr>
          <p:cNvPr id="6" name="Picture 5" descr="A person shaking hands with a person in a garment&#10;&#10;Description automatically generated">
            <a:extLst>
              <a:ext uri="{FF2B5EF4-FFF2-40B4-BE49-F238E27FC236}">
                <a16:creationId xmlns:a16="http://schemas.microsoft.com/office/drawing/2014/main" id="{02E4004B-D728-AC99-9D53-69217EE1E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535" y="1639413"/>
            <a:ext cx="4307931" cy="3579173"/>
          </a:xfrm>
          <a:prstGeom prst="rect">
            <a:avLst/>
          </a:prstGeom>
        </p:spPr>
      </p:pic>
    </p:spTree>
    <p:extLst>
      <p:ext uri="{BB962C8B-B14F-4D97-AF65-F5344CB8AC3E}">
        <p14:creationId xmlns:p14="http://schemas.microsoft.com/office/powerpoint/2010/main" val="45285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CD012-205E-4185-BC65-727B574E4897}"/>
              </a:ext>
            </a:extLst>
          </p:cNvPr>
          <p:cNvSpPr>
            <a:spLocks noGrp="1"/>
          </p:cNvSpPr>
          <p:nvPr>
            <p:ph type="sldNum" sz="quarter" idx="10"/>
          </p:nvPr>
        </p:nvSpPr>
        <p:spPr/>
        <p:txBody>
          <a:bodyPr/>
          <a:lstStyle/>
          <a:p>
            <a:fld id="{015CDC0A-28E0-46FB-994A-8B8A588AD7AF}" type="slidenum">
              <a:rPr lang="en-US" smtClean="0"/>
              <a:pPr/>
              <a:t>4</a:t>
            </a:fld>
            <a:endParaRPr lang="en-US" dirty="0"/>
          </a:p>
        </p:txBody>
      </p:sp>
      <p:sp>
        <p:nvSpPr>
          <p:cNvPr id="3" name="Title 2">
            <a:extLst>
              <a:ext uri="{FF2B5EF4-FFF2-40B4-BE49-F238E27FC236}">
                <a16:creationId xmlns:a16="http://schemas.microsoft.com/office/drawing/2014/main" id="{0A0E8F25-78FF-6D27-2D53-64B864D2D9D7}"/>
              </a:ext>
            </a:extLst>
          </p:cNvPr>
          <p:cNvSpPr>
            <a:spLocks noGrp="1"/>
          </p:cNvSpPr>
          <p:nvPr>
            <p:ph type="title"/>
          </p:nvPr>
        </p:nvSpPr>
        <p:spPr/>
        <p:txBody>
          <a:bodyPr/>
          <a:lstStyle/>
          <a:p>
            <a:r>
              <a:rPr lang="en-US" dirty="0"/>
              <a:t>What is Machine Learning Anyway?</a:t>
            </a:r>
          </a:p>
        </p:txBody>
      </p:sp>
      <p:sp>
        <p:nvSpPr>
          <p:cNvPr id="6" name="Text Placeholder 2">
            <a:extLst>
              <a:ext uri="{FF2B5EF4-FFF2-40B4-BE49-F238E27FC236}">
                <a16:creationId xmlns:a16="http://schemas.microsoft.com/office/drawing/2014/main" id="{DE98E035-C35C-00CE-2C0C-B9F93B33B45A}"/>
              </a:ext>
            </a:extLst>
          </p:cNvPr>
          <p:cNvSpPr txBox="1">
            <a:spLocks/>
          </p:cNvSpPr>
          <p:nvPr/>
        </p:nvSpPr>
        <p:spPr>
          <a:xfrm>
            <a:off x="383574" y="1506317"/>
            <a:ext cx="7376984" cy="1630444"/>
          </a:xfrm>
          <a:prstGeom prst="rect">
            <a:avLst/>
          </a:prstGeom>
          <a:noFill/>
          <a:ln>
            <a:noFill/>
          </a:ln>
        </p:spPr>
        <p:txBody>
          <a:bodyPr lIns="91425" tIns="91425" rIns="91425" bIns="91425" anchor="ctr" anchorCtr="0">
            <a:normAutofit fontScale="62500" lnSpcReduction="20000"/>
          </a:bodyPr>
          <a:lstStyle>
            <a:defPPr marR="0" lvl="0" algn="l" rtl="0">
              <a:lnSpc>
                <a:spcPct val="100000"/>
              </a:lnSpc>
              <a:spcBef>
                <a:spcPts val="0"/>
              </a:spcBef>
              <a:spcAft>
                <a:spcPts val="0"/>
              </a:spcAft>
            </a:defPPr>
            <a:lvl1pPr marL="304800" marR="0" lvl="0" indent="0" algn="ctr" rtl="0">
              <a:lnSpc>
                <a:spcPct val="100000"/>
              </a:lnSpc>
              <a:spcBef>
                <a:spcPts val="48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marL="711200" marR="0" lvl="1" indent="0" algn="l" rtl="0">
              <a:lnSpc>
                <a:spcPct val="100000"/>
              </a:lnSpc>
              <a:spcBef>
                <a:spcPts val="400"/>
              </a:spcBef>
              <a:spcAft>
                <a:spcPts val="0"/>
              </a:spcAft>
              <a:buClr>
                <a:schemeClr val="dk1"/>
              </a:buClr>
              <a:buSzPct val="100000"/>
              <a:buFont typeface="Calibri"/>
              <a:buNone/>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574800" marR="0" lvl="3"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4pPr>
            <a:lvl5pPr marL="2032000" marR="0" lvl="4"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9pPr>
          </a:lstStyle>
          <a:p>
            <a:pPr marL="304800" marR="0" lvl="0" indent="0" algn="ctr" defTabSz="914400" rtl="0" eaLnBrk="1" fontAlgn="auto" latinLnBrk="0" hangingPunct="1">
              <a:lnSpc>
                <a:spcPct val="100000"/>
              </a:lnSpc>
              <a:spcBef>
                <a:spcPts val="480"/>
              </a:spcBef>
              <a:spcAft>
                <a:spcPts val="0"/>
              </a:spcAft>
              <a:buClr>
                <a:srgbClr val="000000"/>
              </a:buClr>
              <a:buSzPct val="100000"/>
              <a:buFont typeface="Calibri"/>
              <a:buNone/>
              <a:tabLst/>
              <a:defRPr/>
            </a:pPr>
            <a:r>
              <a:rPr kumimoji="0" lang="en-US" sz="4400" b="0" i="1" u="none" strike="noStrike" kern="0" cap="none" spc="0" normalizeH="0" baseline="0" noProof="0" dirty="0">
                <a:ln>
                  <a:noFill/>
                </a:ln>
                <a:solidFill>
                  <a:schemeClr val="tx2"/>
                </a:solidFill>
                <a:effectLst/>
                <a:uLnTx/>
                <a:uFillTx/>
                <a:latin typeface="+mn-lt"/>
                <a:ea typeface="Calibri"/>
                <a:cs typeface="Calibri"/>
                <a:sym typeface="Calibri"/>
              </a:rPr>
              <a:t>“[Machine Learning is the] field of study that gives computers the ability to learn without being explicitly programmed.”</a:t>
            </a:r>
          </a:p>
          <a:p>
            <a:pPr marL="304800" marR="0" lvl="0" indent="0" algn="ctr" defTabSz="914400" rtl="0" eaLnBrk="1" fontAlgn="auto" latinLnBrk="0" hangingPunct="1">
              <a:lnSpc>
                <a:spcPct val="100000"/>
              </a:lnSpc>
              <a:spcBef>
                <a:spcPts val="480"/>
              </a:spcBef>
              <a:spcAft>
                <a:spcPts val="0"/>
              </a:spcAft>
              <a:buClr>
                <a:srgbClr val="000000"/>
              </a:buClr>
              <a:buSzPct val="100000"/>
              <a:buFont typeface="Calibri"/>
              <a:buNone/>
              <a:tabLst/>
              <a:defRPr/>
            </a:pPr>
            <a:r>
              <a:rPr kumimoji="0" lang="en-US" sz="4400" b="0" i="0" u="none" strike="noStrike" kern="0" cap="none" spc="0" normalizeH="0" baseline="0" noProof="0" dirty="0">
                <a:ln>
                  <a:noFill/>
                </a:ln>
                <a:solidFill>
                  <a:schemeClr val="tx2"/>
                </a:solidFill>
                <a:effectLst/>
                <a:uLnTx/>
                <a:uFillTx/>
                <a:latin typeface="+mn-lt"/>
                <a:ea typeface="Calibri"/>
                <a:cs typeface="Calibri"/>
                <a:sym typeface="Calibri"/>
              </a:rPr>
              <a:t>—Arthur Samuel, Computer Scientist (</a:t>
            </a:r>
            <a:r>
              <a:rPr kumimoji="0" lang="en-US" sz="4400" b="0" u="none" strike="noStrike" kern="0" cap="none" spc="0" normalizeH="0" baseline="0" noProof="0" dirty="0">
                <a:ln>
                  <a:noFill/>
                </a:ln>
                <a:solidFill>
                  <a:schemeClr val="tx2"/>
                </a:solidFill>
                <a:effectLst/>
                <a:uLnTx/>
                <a:uFillTx/>
                <a:latin typeface="+mn-lt"/>
                <a:ea typeface="Calibri"/>
                <a:cs typeface="Calibri"/>
                <a:sym typeface="Calibri"/>
              </a:rPr>
              <a:t>1959)</a:t>
            </a:r>
          </a:p>
        </p:txBody>
      </p:sp>
      <p:pic>
        <p:nvPicPr>
          <p:cNvPr id="9" name="Picture 8" descr="A picture containing text, computer, person, indoor&#10;&#10;Description automatically generated">
            <a:extLst>
              <a:ext uri="{FF2B5EF4-FFF2-40B4-BE49-F238E27FC236}">
                <a16:creationId xmlns:a16="http://schemas.microsoft.com/office/drawing/2014/main" id="{837C914A-3DE1-8B95-FE01-E67A6E656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558" y="1232911"/>
            <a:ext cx="3856853" cy="2177256"/>
          </a:xfrm>
          <a:prstGeom prst="rect">
            <a:avLst/>
          </a:prstGeom>
        </p:spPr>
      </p:pic>
      <p:sp>
        <p:nvSpPr>
          <p:cNvPr id="10" name="Text Placeholder 2">
            <a:extLst>
              <a:ext uri="{FF2B5EF4-FFF2-40B4-BE49-F238E27FC236}">
                <a16:creationId xmlns:a16="http://schemas.microsoft.com/office/drawing/2014/main" id="{3F5DB359-864F-B372-18D3-31CB6FCD9C78}"/>
              </a:ext>
            </a:extLst>
          </p:cNvPr>
          <p:cNvSpPr txBox="1">
            <a:spLocks/>
          </p:cNvSpPr>
          <p:nvPr/>
        </p:nvSpPr>
        <p:spPr>
          <a:xfrm>
            <a:off x="4240427" y="3939453"/>
            <a:ext cx="7376984" cy="2177255"/>
          </a:xfrm>
          <a:prstGeom prst="rect">
            <a:avLst/>
          </a:prstGeom>
          <a:noFill/>
          <a:ln>
            <a:noFill/>
          </a:ln>
        </p:spPr>
        <p:txBody>
          <a:bodyPr lIns="91425" tIns="91425" rIns="91425" bIns="91425" anchor="ctr" anchorCtr="0">
            <a:normAutofit fontScale="47500" lnSpcReduction="20000"/>
          </a:bodyPr>
          <a:lstStyle>
            <a:defPPr marR="0" lvl="0" algn="l" rtl="0">
              <a:lnSpc>
                <a:spcPct val="100000"/>
              </a:lnSpc>
              <a:spcBef>
                <a:spcPts val="0"/>
              </a:spcBef>
              <a:spcAft>
                <a:spcPts val="0"/>
              </a:spcAft>
            </a:defPPr>
            <a:lvl1pPr marL="304800" marR="0" lvl="0" indent="0" algn="ctr" rtl="0">
              <a:lnSpc>
                <a:spcPct val="100000"/>
              </a:lnSpc>
              <a:spcBef>
                <a:spcPts val="48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marL="711200" marR="0" lvl="1" indent="0" algn="l" rtl="0">
              <a:lnSpc>
                <a:spcPct val="100000"/>
              </a:lnSpc>
              <a:spcBef>
                <a:spcPts val="400"/>
              </a:spcBef>
              <a:spcAft>
                <a:spcPts val="0"/>
              </a:spcAft>
              <a:buClr>
                <a:schemeClr val="dk1"/>
              </a:buClr>
              <a:buSzPct val="100000"/>
              <a:buFont typeface="Calibri"/>
              <a:buNone/>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574800" marR="0" lvl="3"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4pPr>
            <a:lvl5pPr marL="2032000" marR="0" lvl="4"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9pPr>
          </a:lstStyle>
          <a:p>
            <a:pPr marL="304800" marR="0" lvl="0" indent="0" algn="ctr" defTabSz="914400" rtl="0" eaLnBrk="1" fontAlgn="auto" latinLnBrk="0" hangingPunct="1">
              <a:lnSpc>
                <a:spcPct val="100000"/>
              </a:lnSpc>
              <a:spcBef>
                <a:spcPts val="480"/>
              </a:spcBef>
              <a:spcAft>
                <a:spcPts val="0"/>
              </a:spcAft>
              <a:buClr>
                <a:srgbClr val="000000"/>
              </a:buClr>
              <a:buSzPct val="100000"/>
              <a:buFont typeface="Calibri"/>
              <a:buNone/>
              <a:tabLst/>
              <a:defRPr/>
            </a:pPr>
            <a:r>
              <a:rPr kumimoji="0" lang="en-US" sz="4400" b="0" i="1" u="none" strike="noStrike" kern="0" cap="none" spc="0" normalizeH="0" baseline="0" noProof="0" dirty="0">
                <a:ln>
                  <a:noFill/>
                </a:ln>
                <a:solidFill>
                  <a:schemeClr val="tx2"/>
                </a:solidFill>
                <a:effectLst/>
                <a:uLnTx/>
                <a:uFillTx/>
                <a:latin typeface="+mn-lt"/>
                <a:ea typeface="Calibri"/>
                <a:cs typeface="Calibri"/>
                <a:sym typeface="Calibri"/>
              </a:rPr>
              <a:t>“Machine Learning is a field of study that involves developing algorithms and models that can learn patterns and make predictions or decisions based on data, without being explicitly programmed. It involves using statistical and computational methods to train machines to recognize patterns and make decisions based on past experiences.”</a:t>
            </a:r>
          </a:p>
          <a:p>
            <a:pPr marL="304800" marR="0" lvl="0" indent="0" algn="ctr" defTabSz="914400" rtl="0" eaLnBrk="1" fontAlgn="auto" latinLnBrk="0" hangingPunct="1">
              <a:lnSpc>
                <a:spcPct val="100000"/>
              </a:lnSpc>
              <a:spcBef>
                <a:spcPts val="480"/>
              </a:spcBef>
              <a:spcAft>
                <a:spcPts val="0"/>
              </a:spcAft>
              <a:buClr>
                <a:srgbClr val="000000"/>
              </a:buClr>
              <a:buSzPct val="100000"/>
              <a:buFont typeface="Calibri"/>
              <a:buNone/>
              <a:tabLst/>
              <a:defRPr/>
            </a:pPr>
            <a:r>
              <a:rPr kumimoji="0" lang="en-US" sz="4400" b="0" i="0" u="none" strike="noStrike" kern="0" cap="none" spc="0" normalizeH="0" baseline="0" noProof="0" dirty="0">
                <a:ln>
                  <a:noFill/>
                </a:ln>
                <a:solidFill>
                  <a:schemeClr val="tx2"/>
                </a:solidFill>
                <a:effectLst/>
                <a:uLnTx/>
                <a:uFillTx/>
                <a:latin typeface="+mn-lt"/>
                <a:ea typeface="Calibri"/>
                <a:cs typeface="Calibri"/>
                <a:sym typeface="Calibri"/>
              </a:rPr>
              <a:t>—</a:t>
            </a:r>
            <a:r>
              <a:rPr kumimoji="0" lang="en-US" sz="4400" b="0" i="0" u="none" strike="noStrike" kern="0" cap="none" spc="0" normalizeH="0" baseline="0" noProof="0" dirty="0" err="1">
                <a:ln>
                  <a:noFill/>
                </a:ln>
                <a:solidFill>
                  <a:schemeClr val="tx2"/>
                </a:solidFill>
                <a:effectLst/>
                <a:uLnTx/>
                <a:uFillTx/>
                <a:latin typeface="+mn-lt"/>
                <a:ea typeface="Calibri"/>
                <a:cs typeface="Calibri"/>
                <a:sym typeface="Calibri"/>
              </a:rPr>
              <a:t>ChatGPT</a:t>
            </a:r>
            <a:r>
              <a:rPr lang="en-US" kern="0" dirty="0">
                <a:solidFill>
                  <a:schemeClr val="tx2"/>
                </a:solidFill>
                <a:latin typeface="+mn-lt"/>
              </a:rPr>
              <a:t>, Generative Language Model (2023)</a:t>
            </a:r>
            <a:endParaRPr kumimoji="0" lang="en-US" sz="4400" b="0" i="0" u="none" strike="noStrike" kern="0" cap="none" spc="0" normalizeH="0" baseline="0" noProof="0" dirty="0">
              <a:ln>
                <a:noFill/>
              </a:ln>
              <a:solidFill>
                <a:schemeClr val="tx2"/>
              </a:solidFill>
              <a:effectLst/>
              <a:uLnTx/>
              <a:uFillTx/>
              <a:latin typeface="+mn-lt"/>
              <a:ea typeface="Calibri"/>
              <a:cs typeface="Calibri"/>
              <a:sym typeface="Calibri"/>
            </a:endParaRPr>
          </a:p>
        </p:txBody>
      </p:sp>
      <p:pic>
        <p:nvPicPr>
          <p:cNvPr id="12" name="Picture 11" descr="A picture containing text, indoor&#10;&#10;Description automatically generated">
            <a:extLst>
              <a:ext uri="{FF2B5EF4-FFF2-40B4-BE49-F238E27FC236}">
                <a16:creationId xmlns:a16="http://schemas.microsoft.com/office/drawing/2014/main" id="{0E45B4E5-251B-AD69-F086-CEB3F0701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11" y="3721240"/>
            <a:ext cx="2657116" cy="2657116"/>
          </a:xfrm>
          <a:prstGeom prst="rect">
            <a:avLst/>
          </a:prstGeom>
        </p:spPr>
      </p:pic>
    </p:spTree>
    <p:extLst>
      <p:ext uri="{BB962C8B-B14F-4D97-AF65-F5344CB8AC3E}">
        <p14:creationId xmlns:p14="http://schemas.microsoft.com/office/powerpoint/2010/main" val="26835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B48862-E345-CE18-6D4A-C0D1D37C7B29}"/>
              </a:ext>
            </a:extLst>
          </p:cNvPr>
          <p:cNvSpPr>
            <a:spLocks noGrp="1"/>
          </p:cNvSpPr>
          <p:nvPr>
            <p:ph type="sldNum" sz="quarter" idx="10"/>
          </p:nvPr>
        </p:nvSpPr>
        <p:spPr>
          <a:xfrm>
            <a:off x="0" y="6492875"/>
            <a:ext cx="538619" cy="365125"/>
          </a:xfrm>
        </p:spPr>
        <p:txBody>
          <a:bodyPr/>
          <a:lstStyle/>
          <a:p>
            <a:fld id="{015CDC0A-28E0-46FB-994A-8B8A588AD7AF}" type="slidenum">
              <a:rPr lang="en-US" smtClean="0"/>
              <a:pPr/>
              <a:t>5</a:t>
            </a:fld>
            <a:endParaRPr lang="en-US" dirty="0"/>
          </a:p>
        </p:txBody>
      </p:sp>
      <p:sp>
        <p:nvSpPr>
          <p:cNvPr id="3" name="Title 2">
            <a:extLst>
              <a:ext uri="{FF2B5EF4-FFF2-40B4-BE49-F238E27FC236}">
                <a16:creationId xmlns:a16="http://schemas.microsoft.com/office/drawing/2014/main" id="{19609DE9-C069-874C-1F04-DA583FB5679E}"/>
              </a:ext>
            </a:extLst>
          </p:cNvPr>
          <p:cNvSpPr>
            <a:spLocks noGrp="1"/>
          </p:cNvSpPr>
          <p:nvPr>
            <p:ph type="title"/>
          </p:nvPr>
        </p:nvSpPr>
        <p:spPr/>
        <p:txBody>
          <a:bodyPr/>
          <a:lstStyle/>
          <a:p>
            <a:r>
              <a:rPr lang="en-US" dirty="0"/>
              <a:t>Machine Learning Example</a:t>
            </a:r>
          </a:p>
        </p:txBody>
      </p:sp>
      <p:grpSp>
        <p:nvGrpSpPr>
          <p:cNvPr id="14" name="Group 13">
            <a:extLst>
              <a:ext uri="{FF2B5EF4-FFF2-40B4-BE49-F238E27FC236}">
                <a16:creationId xmlns:a16="http://schemas.microsoft.com/office/drawing/2014/main" id="{8485E5F2-09CF-2382-2597-BD9D4134192F}"/>
              </a:ext>
            </a:extLst>
          </p:cNvPr>
          <p:cNvGrpSpPr/>
          <p:nvPr/>
        </p:nvGrpSpPr>
        <p:grpSpPr>
          <a:xfrm>
            <a:off x="4084938" y="5027611"/>
            <a:ext cx="4022125" cy="1465264"/>
            <a:chOff x="4084938" y="5027611"/>
            <a:chExt cx="4022125" cy="1465264"/>
          </a:xfrm>
        </p:grpSpPr>
        <p:sp>
          <p:nvSpPr>
            <p:cNvPr id="13" name="Rectangle: Diagonal Corners Rounded 12">
              <a:extLst>
                <a:ext uri="{FF2B5EF4-FFF2-40B4-BE49-F238E27FC236}">
                  <a16:creationId xmlns:a16="http://schemas.microsoft.com/office/drawing/2014/main" id="{72BB4CCD-B398-6B07-F73B-0C8E8066C0EB}"/>
                </a:ext>
              </a:extLst>
            </p:cNvPr>
            <p:cNvSpPr/>
            <p:nvPr/>
          </p:nvSpPr>
          <p:spPr>
            <a:xfrm>
              <a:off x="4209535" y="5027611"/>
              <a:ext cx="3772930" cy="1465264"/>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E30D39-7CA5-112D-8A44-0B8F0CB2FFDC}"/>
                    </a:ext>
                  </a:extLst>
                </p:cNvPr>
                <p:cNvSpPr txBox="1"/>
                <p:nvPr/>
              </p:nvSpPr>
              <p:spPr>
                <a:xfrm>
                  <a:off x="4084938" y="5175083"/>
                  <a:ext cx="4022125" cy="11703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7200" i="1" smtClean="0">
                            <a:solidFill>
                              <a:sysClr val="windowText" lastClr="000000"/>
                            </a:solidFill>
                            <a:latin typeface="Cambria Math" panose="02040503050406030204" pitchFamily="18" charset="0"/>
                          </a:rPr>
                          <m:t>𝑦</m:t>
                        </m:r>
                        <m:r>
                          <a:rPr lang="en-US" sz="7200" i="1" smtClean="0">
                            <a:solidFill>
                              <a:sysClr val="windowText" lastClr="000000"/>
                            </a:solidFill>
                            <a:latin typeface="Cambria Math" panose="02040503050406030204" pitchFamily="18" charset="0"/>
                          </a:rPr>
                          <m:t>=</m:t>
                        </m:r>
                        <m:acc>
                          <m:accPr>
                            <m:chr m:val="̂"/>
                            <m:ctrlPr>
                              <a:rPr lang="en-US" sz="7200" i="1">
                                <a:solidFill>
                                  <a:sysClr val="windowText" lastClr="000000"/>
                                </a:solidFill>
                                <a:latin typeface="Cambria Math" panose="02040503050406030204" pitchFamily="18" charset="0"/>
                              </a:rPr>
                            </m:ctrlPr>
                          </m:accPr>
                          <m:e>
                            <m:r>
                              <a:rPr lang="en-US" sz="7200" i="1">
                                <a:solidFill>
                                  <a:sysClr val="windowText" lastClr="000000"/>
                                </a:solidFill>
                                <a:latin typeface="Cambria Math" panose="02040503050406030204" pitchFamily="18" charset="0"/>
                              </a:rPr>
                              <m:t>𝑓</m:t>
                            </m:r>
                          </m:e>
                        </m:acc>
                        <m:d>
                          <m:dPr>
                            <m:ctrlPr>
                              <a:rPr lang="en-US" sz="7200" i="1">
                                <a:solidFill>
                                  <a:sysClr val="windowText" lastClr="000000"/>
                                </a:solidFill>
                                <a:latin typeface="Cambria Math" panose="02040503050406030204" pitchFamily="18" charset="0"/>
                              </a:rPr>
                            </m:ctrlPr>
                          </m:dPr>
                          <m:e>
                            <m:r>
                              <a:rPr lang="en-US" sz="7200" i="1">
                                <a:solidFill>
                                  <a:sysClr val="windowText" lastClr="000000"/>
                                </a:solidFill>
                                <a:latin typeface="Cambria Math" panose="02040503050406030204" pitchFamily="18" charset="0"/>
                              </a:rPr>
                              <m:t>𝑥</m:t>
                            </m:r>
                          </m:e>
                        </m:d>
                      </m:oMath>
                    </m:oMathPara>
                  </a14:m>
                  <a:endParaRPr lang="en-US" sz="7200" dirty="0">
                    <a:solidFill>
                      <a:sysClr val="windowText" lastClr="000000"/>
                    </a:solidFill>
                  </a:endParaRPr>
                </a:p>
              </p:txBody>
            </p:sp>
          </mc:Choice>
          <mc:Fallback xmlns="">
            <p:sp>
              <p:nvSpPr>
                <p:cNvPr id="8" name="TextBox 7">
                  <a:extLst>
                    <a:ext uri="{FF2B5EF4-FFF2-40B4-BE49-F238E27FC236}">
                      <a16:creationId xmlns:a16="http://schemas.microsoft.com/office/drawing/2014/main" id="{53E30D39-7CA5-112D-8A44-0B8F0CB2FFDC}"/>
                    </a:ext>
                  </a:extLst>
                </p:cNvPr>
                <p:cNvSpPr txBox="1">
                  <a:spLocks noRot="1" noChangeAspect="1" noMove="1" noResize="1" noEditPoints="1" noAdjustHandles="1" noChangeArrowheads="1" noChangeShapeType="1" noTextEdit="1"/>
                </p:cNvSpPr>
                <p:nvPr/>
              </p:nvSpPr>
              <p:spPr>
                <a:xfrm>
                  <a:off x="4084938" y="5175083"/>
                  <a:ext cx="4022125" cy="1170320"/>
                </a:xfrm>
                <a:prstGeom prst="rect">
                  <a:avLst/>
                </a:prstGeom>
                <a:blipFill>
                  <a:blip r:embed="rId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25FCAB-2CD2-DEE4-2031-9EAB7C901790}"/>
                  </a:ext>
                </a:extLst>
              </p:cNvPr>
              <p:cNvSpPr txBox="1"/>
              <p:nvPr/>
            </p:nvSpPr>
            <p:spPr>
              <a:xfrm>
                <a:off x="2527363" y="1159144"/>
                <a:ext cx="713727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solidFill>
                            <a:schemeClr val="tx2"/>
                          </a:solidFill>
                          <a:latin typeface="Cambria Math" panose="02040503050406030204" pitchFamily="18" charset="0"/>
                        </a:rPr>
                        <m:t>𝑥</m:t>
                      </m:r>
                      <m:r>
                        <a:rPr lang="en-US" sz="7200" b="0" i="1" smtClean="0">
                          <a:solidFill>
                            <a:schemeClr val="tx2"/>
                          </a:solidFill>
                          <a:latin typeface="Cambria Math" panose="02040503050406030204" pitchFamily="18" charset="0"/>
                        </a:rPr>
                        <m:t>=(2, 4, 6, 8, 10)</m:t>
                      </m:r>
                    </m:oMath>
                  </m:oMathPara>
                </a14:m>
                <a:endParaRPr lang="en-US" sz="7200" dirty="0">
                  <a:solidFill>
                    <a:schemeClr val="tx2"/>
                  </a:solidFill>
                </a:endParaRPr>
              </a:p>
            </p:txBody>
          </p:sp>
        </mc:Choice>
        <mc:Fallback xmlns="">
          <p:sp>
            <p:nvSpPr>
              <p:cNvPr id="9" name="TextBox 8">
                <a:extLst>
                  <a:ext uri="{FF2B5EF4-FFF2-40B4-BE49-F238E27FC236}">
                    <a16:creationId xmlns:a16="http://schemas.microsoft.com/office/drawing/2014/main" id="{D525FCAB-2CD2-DEE4-2031-9EAB7C901790}"/>
                  </a:ext>
                </a:extLst>
              </p:cNvPr>
              <p:cNvSpPr txBox="1">
                <a:spLocks noRot="1" noChangeAspect="1" noMove="1" noResize="1" noEditPoints="1" noAdjustHandles="1" noChangeArrowheads="1" noChangeShapeType="1" noTextEdit="1"/>
              </p:cNvSpPr>
              <p:nvPr/>
            </p:nvSpPr>
            <p:spPr>
              <a:xfrm>
                <a:off x="2527363" y="1159144"/>
                <a:ext cx="7137275" cy="11079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8C48F9-2F9C-5976-7BCF-E6A7176F837A}"/>
                  </a:ext>
                </a:extLst>
              </p:cNvPr>
              <p:cNvSpPr txBox="1"/>
              <p:nvPr/>
            </p:nvSpPr>
            <p:spPr>
              <a:xfrm>
                <a:off x="1498716" y="2448322"/>
                <a:ext cx="919456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solidFill>
                            <a:schemeClr val="tx2"/>
                          </a:solidFill>
                          <a:latin typeface="Cambria Math" panose="02040503050406030204" pitchFamily="18" charset="0"/>
                        </a:rPr>
                        <m:t>𝑦</m:t>
                      </m:r>
                      <m:r>
                        <a:rPr lang="en-US" sz="7200" b="0" i="1" smtClean="0">
                          <a:solidFill>
                            <a:schemeClr val="tx2"/>
                          </a:solidFill>
                          <a:latin typeface="Cambria Math" panose="02040503050406030204" pitchFamily="18" charset="0"/>
                        </a:rPr>
                        <m:t>=(6, 18, 38, 66, 102)</m:t>
                      </m:r>
                    </m:oMath>
                  </m:oMathPara>
                </a14:m>
                <a:endParaRPr lang="en-US" sz="7200" dirty="0">
                  <a:solidFill>
                    <a:schemeClr val="tx2"/>
                  </a:solidFill>
                </a:endParaRPr>
              </a:p>
            </p:txBody>
          </p:sp>
        </mc:Choice>
        <mc:Fallback xmlns="">
          <p:sp>
            <p:nvSpPr>
              <p:cNvPr id="10" name="TextBox 9">
                <a:extLst>
                  <a:ext uri="{FF2B5EF4-FFF2-40B4-BE49-F238E27FC236}">
                    <a16:creationId xmlns:a16="http://schemas.microsoft.com/office/drawing/2014/main" id="{DC8C48F9-2F9C-5976-7BCF-E6A7176F837A}"/>
                  </a:ext>
                </a:extLst>
              </p:cNvPr>
              <p:cNvSpPr txBox="1">
                <a:spLocks noRot="1" noChangeAspect="1" noMove="1" noResize="1" noEditPoints="1" noAdjustHandles="1" noChangeArrowheads="1" noChangeShapeType="1" noTextEdit="1"/>
              </p:cNvSpPr>
              <p:nvPr/>
            </p:nvSpPr>
            <p:spPr>
              <a:xfrm>
                <a:off x="1498716" y="2448322"/>
                <a:ext cx="9194568" cy="11079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50CAD6-8ACC-19F2-D44D-321504AFD1DE}"/>
                  </a:ext>
                </a:extLst>
              </p:cNvPr>
              <p:cNvSpPr txBox="1"/>
              <p:nvPr/>
            </p:nvSpPr>
            <p:spPr>
              <a:xfrm>
                <a:off x="1498716" y="3737500"/>
                <a:ext cx="3208314"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solidFill>
                            <a:schemeClr val="tx2"/>
                          </a:solidFill>
                          <a:latin typeface="Cambria Math" panose="02040503050406030204" pitchFamily="18" charset="0"/>
                        </a:rPr>
                        <m:t>𝑥</m:t>
                      </m:r>
                      <m:r>
                        <a:rPr lang="en-US" sz="7200" b="0" i="1" smtClean="0">
                          <a:solidFill>
                            <a:schemeClr val="tx2"/>
                          </a:solidFill>
                          <a:latin typeface="Cambria Math" panose="02040503050406030204" pitchFamily="18" charset="0"/>
                        </a:rPr>
                        <m:t>=(9)</m:t>
                      </m:r>
                    </m:oMath>
                  </m:oMathPara>
                </a14:m>
                <a:endParaRPr lang="en-US" sz="7200" dirty="0">
                  <a:solidFill>
                    <a:schemeClr val="tx2"/>
                  </a:solidFill>
                </a:endParaRPr>
              </a:p>
            </p:txBody>
          </p:sp>
        </mc:Choice>
        <mc:Fallback xmlns="">
          <p:sp>
            <p:nvSpPr>
              <p:cNvPr id="11" name="TextBox 10">
                <a:extLst>
                  <a:ext uri="{FF2B5EF4-FFF2-40B4-BE49-F238E27FC236}">
                    <a16:creationId xmlns:a16="http://schemas.microsoft.com/office/drawing/2014/main" id="{9650CAD6-8ACC-19F2-D44D-321504AFD1DE}"/>
                  </a:ext>
                </a:extLst>
              </p:cNvPr>
              <p:cNvSpPr txBox="1">
                <a:spLocks noRot="1" noChangeAspect="1" noMove="1" noResize="1" noEditPoints="1" noAdjustHandles="1" noChangeArrowheads="1" noChangeShapeType="1" noTextEdit="1"/>
              </p:cNvSpPr>
              <p:nvPr/>
            </p:nvSpPr>
            <p:spPr>
              <a:xfrm>
                <a:off x="1498716" y="3737500"/>
                <a:ext cx="3208314"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EBC7B4-5754-3795-27BD-533242594867}"/>
                  </a:ext>
                </a:extLst>
              </p:cNvPr>
              <p:cNvSpPr txBox="1"/>
              <p:nvPr/>
            </p:nvSpPr>
            <p:spPr>
              <a:xfrm>
                <a:off x="7441048" y="3737500"/>
                <a:ext cx="3252236"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solidFill>
                            <a:schemeClr val="tx2"/>
                          </a:solidFill>
                          <a:latin typeface="Cambria Math" panose="02040503050406030204" pitchFamily="18" charset="0"/>
                        </a:rPr>
                        <m:t>𝑦</m:t>
                      </m:r>
                      <m:r>
                        <a:rPr lang="en-US" sz="7200" b="0" i="1" smtClean="0">
                          <a:solidFill>
                            <a:schemeClr val="tx2"/>
                          </a:solidFill>
                          <a:latin typeface="Cambria Math" panose="02040503050406030204" pitchFamily="18" charset="0"/>
                        </a:rPr>
                        <m:t>=(?)</m:t>
                      </m:r>
                    </m:oMath>
                  </m:oMathPara>
                </a14:m>
                <a:endParaRPr lang="en-US" sz="7200" dirty="0">
                  <a:solidFill>
                    <a:schemeClr val="tx2"/>
                  </a:solidFill>
                </a:endParaRPr>
              </a:p>
            </p:txBody>
          </p:sp>
        </mc:Choice>
        <mc:Fallback xmlns="">
          <p:sp>
            <p:nvSpPr>
              <p:cNvPr id="12" name="TextBox 11">
                <a:extLst>
                  <a:ext uri="{FF2B5EF4-FFF2-40B4-BE49-F238E27FC236}">
                    <a16:creationId xmlns:a16="http://schemas.microsoft.com/office/drawing/2014/main" id="{C6EBC7B4-5754-3795-27BD-533242594867}"/>
                  </a:ext>
                </a:extLst>
              </p:cNvPr>
              <p:cNvSpPr txBox="1">
                <a:spLocks noRot="1" noChangeAspect="1" noMove="1" noResize="1" noEditPoints="1" noAdjustHandles="1" noChangeArrowheads="1" noChangeShapeType="1" noTextEdit="1"/>
              </p:cNvSpPr>
              <p:nvPr/>
            </p:nvSpPr>
            <p:spPr>
              <a:xfrm>
                <a:off x="7441048" y="3737500"/>
                <a:ext cx="3252236" cy="1107996"/>
              </a:xfrm>
              <a:prstGeom prst="rect">
                <a:avLst/>
              </a:prstGeom>
              <a:blipFill>
                <a:blip r:embed="rId6"/>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EA5AC96F-96D9-96FD-8E66-C186F0CDDFD4}"/>
              </a:ext>
            </a:extLst>
          </p:cNvPr>
          <p:cNvGrpSpPr/>
          <p:nvPr/>
        </p:nvGrpSpPr>
        <p:grpSpPr>
          <a:xfrm>
            <a:off x="3786457" y="5123298"/>
            <a:ext cx="4619085" cy="1273890"/>
            <a:chOff x="8135004" y="5026678"/>
            <a:chExt cx="4619085" cy="1273890"/>
          </a:xfrm>
        </p:grpSpPr>
        <p:sp>
          <p:nvSpPr>
            <p:cNvPr id="16" name="Rectangle: Diagonal Corners Rounded 15">
              <a:extLst>
                <a:ext uri="{FF2B5EF4-FFF2-40B4-BE49-F238E27FC236}">
                  <a16:creationId xmlns:a16="http://schemas.microsoft.com/office/drawing/2014/main" id="{CD2774CC-B450-9492-A82D-865B7FD11999}"/>
                </a:ext>
              </a:extLst>
            </p:cNvPr>
            <p:cNvSpPr/>
            <p:nvPr/>
          </p:nvSpPr>
          <p:spPr>
            <a:xfrm>
              <a:off x="8135004" y="5026678"/>
              <a:ext cx="4619085" cy="1273890"/>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78CD71-44ED-7337-39C4-F3056135B873}"/>
                    </a:ext>
                  </a:extLst>
                </p:cNvPr>
                <p:cNvSpPr txBox="1"/>
                <p:nvPr/>
              </p:nvSpPr>
              <p:spPr>
                <a:xfrm>
                  <a:off x="8207974" y="5109625"/>
                  <a:ext cx="4473145"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7200" i="1" smtClean="0">
                            <a:solidFill>
                              <a:sysClr val="windowText" lastClr="000000"/>
                            </a:solidFill>
                            <a:latin typeface="Cambria Math" panose="02040503050406030204" pitchFamily="18" charset="0"/>
                          </a:rPr>
                          <m:t>𝑦</m:t>
                        </m:r>
                        <m:r>
                          <a:rPr lang="en-US" sz="7200" i="1" smtClean="0">
                            <a:solidFill>
                              <a:sysClr val="windowText" lastClr="000000"/>
                            </a:solidFill>
                            <a:latin typeface="Cambria Math" panose="02040503050406030204" pitchFamily="18" charset="0"/>
                          </a:rPr>
                          <m:t>=</m:t>
                        </m:r>
                        <m:sSup>
                          <m:sSupPr>
                            <m:ctrlPr>
                              <a:rPr lang="en-US" sz="7200" i="1" smtClean="0">
                                <a:solidFill>
                                  <a:sysClr val="windowText" lastClr="000000"/>
                                </a:solidFill>
                                <a:latin typeface="Cambria Math" panose="02040503050406030204" pitchFamily="18" charset="0"/>
                              </a:rPr>
                            </m:ctrlPr>
                          </m:sSupPr>
                          <m:e>
                            <m:r>
                              <a:rPr lang="en-US" sz="7200" b="0" i="1" smtClean="0">
                                <a:solidFill>
                                  <a:sysClr val="windowText" lastClr="000000"/>
                                </a:solidFill>
                                <a:latin typeface="Cambria Math" panose="02040503050406030204" pitchFamily="18" charset="0"/>
                              </a:rPr>
                              <m:t>𝑥</m:t>
                            </m:r>
                          </m:e>
                          <m:sup>
                            <m:r>
                              <a:rPr lang="en-US" sz="7200" b="0" i="1" smtClean="0">
                                <a:solidFill>
                                  <a:sysClr val="windowText" lastClr="000000"/>
                                </a:solidFill>
                                <a:latin typeface="Cambria Math" panose="02040503050406030204" pitchFamily="18" charset="0"/>
                              </a:rPr>
                              <m:t>2</m:t>
                            </m:r>
                          </m:sup>
                        </m:sSup>
                        <m:r>
                          <a:rPr lang="en-US" sz="7200" b="0" i="1" smtClean="0">
                            <a:solidFill>
                              <a:sysClr val="windowText" lastClr="000000"/>
                            </a:solidFill>
                            <a:latin typeface="Cambria Math" panose="02040503050406030204" pitchFamily="18" charset="0"/>
                          </a:rPr>
                          <m:t>+2</m:t>
                        </m:r>
                      </m:oMath>
                    </m:oMathPara>
                  </a14:m>
                  <a:endParaRPr lang="en-US" sz="7200" dirty="0">
                    <a:solidFill>
                      <a:sysClr val="windowText" lastClr="000000"/>
                    </a:solidFill>
                  </a:endParaRPr>
                </a:p>
              </p:txBody>
            </p:sp>
          </mc:Choice>
          <mc:Fallback xmlns="">
            <p:sp>
              <p:nvSpPr>
                <p:cNvPr id="17" name="TextBox 16">
                  <a:extLst>
                    <a:ext uri="{FF2B5EF4-FFF2-40B4-BE49-F238E27FC236}">
                      <a16:creationId xmlns:a16="http://schemas.microsoft.com/office/drawing/2014/main" id="{1778CD71-44ED-7337-39C4-F3056135B873}"/>
                    </a:ext>
                  </a:extLst>
                </p:cNvPr>
                <p:cNvSpPr txBox="1">
                  <a:spLocks noRot="1" noChangeAspect="1" noMove="1" noResize="1" noEditPoints="1" noAdjustHandles="1" noChangeArrowheads="1" noChangeShapeType="1" noTextEdit="1"/>
                </p:cNvSpPr>
                <p:nvPr/>
              </p:nvSpPr>
              <p:spPr>
                <a:xfrm>
                  <a:off x="8207974" y="5109625"/>
                  <a:ext cx="4473145" cy="1107996"/>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4778B26-0CA4-362E-7E0B-55B9C5150F10}"/>
                  </a:ext>
                </a:extLst>
              </p:cNvPr>
              <p:cNvSpPr txBox="1"/>
              <p:nvPr/>
            </p:nvSpPr>
            <p:spPr>
              <a:xfrm>
                <a:off x="7441048" y="3737500"/>
                <a:ext cx="3731534"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solidFill>
                            <a:schemeClr val="tx2"/>
                          </a:solidFill>
                          <a:latin typeface="Cambria Math" panose="02040503050406030204" pitchFamily="18" charset="0"/>
                        </a:rPr>
                        <m:t>𝑦</m:t>
                      </m:r>
                      <m:r>
                        <a:rPr lang="en-US" sz="7200" b="0" i="1" smtClean="0">
                          <a:solidFill>
                            <a:schemeClr val="tx2"/>
                          </a:solidFill>
                          <a:latin typeface="Cambria Math" panose="02040503050406030204" pitchFamily="18" charset="0"/>
                        </a:rPr>
                        <m:t>=(83)</m:t>
                      </m:r>
                    </m:oMath>
                  </m:oMathPara>
                </a14:m>
                <a:endParaRPr lang="en-US" sz="7200" dirty="0">
                  <a:solidFill>
                    <a:schemeClr val="tx2"/>
                  </a:solidFill>
                </a:endParaRPr>
              </a:p>
            </p:txBody>
          </p:sp>
        </mc:Choice>
        <mc:Fallback xmlns="">
          <p:sp>
            <p:nvSpPr>
              <p:cNvPr id="4" name="TextBox 3">
                <a:extLst>
                  <a:ext uri="{FF2B5EF4-FFF2-40B4-BE49-F238E27FC236}">
                    <a16:creationId xmlns:a16="http://schemas.microsoft.com/office/drawing/2014/main" id="{D4778B26-0CA4-362E-7E0B-55B9C5150F10}"/>
                  </a:ext>
                </a:extLst>
              </p:cNvPr>
              <p:cNvSpPr txBox="1">
                <a:spLocks noRot="1" noChangeAspect="1" noMove="1" noResize="1" noEditPoints="1" noAdjustHandles="1" noChangeArrowheads="1" noChangeShapeType="1" noTextEdit="1"/>
              </p:cNvSpPr>
              <p:nvPr/>
            </p:nvSpPr>
            <p:spPr>
              <a:xfrm>
                <a:off x="7441048" y="3737500"/>
                <a:ext cx="3731534" cy="110799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117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xit" presetSubtype="0" fill="hold"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xit" presetSubtype="0" fill="hold" grpId="1"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Diagonal Corners Rounded 6">
            <a:extLst>
              <a:ext uri="{FF2B5EF4-FFF2-40B4-BE49-F238E27FC236}">
                <a16:creationId xmlns:a16="http://schemas.microsoft.com/office/drawing/2014/main" id="{7C9231D2-20D1-7DF2-E4E2-8A0BD0124A9A}"/>
              </a:ext>
            </a:extLst>
          </p:cNvPr>
          <p:cNvSpPr/>
          <p:nvPr/>
        </p:nvSpPr>
        <p:spPr>
          <a:xfrm>
            <a:off x="6096000" y="1581536"/>
            <a:ext cx="5826691" cy="3694928"/>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US" sz="2400" u="sng" dirty="0">
                <a:solidFill>
                  <a:schemeClr val="tx2">
                    <a:lumMod val="10000"/>
                  </a:schemeClr>
                </a:solidFill>
              </a:rPr>
              <a:t>Machine Learning</a:t>
            </a:r>
          </a:p>
        </p:txBody>
      </p:sp>
      <p:sp>
        <p:nvSpPr>
          <p:cNvPr id="6" name="Rectangle: Diagonal Corners Rounded 5">
            <a:extLst>
              <a:ext uri="{FF2B5EF4-FFF2-40B4-BE49-F238E27FC236}">
                <a16:creationId xmlns:a16="http://schemas.microsoft.com/office/drawing/2014/main" id="{1435B4C1-25CE-8819-43BD-FD30C6F063BC}"/>
              </a:ext>
            </a:extLst>
          </p:cNvPr>
          <p:cNvSpPr/>
          <p:nvPr/>
        </p:nvSpPr>
        <p:spPr>
          <a:xfrm>
            <a:off x="269309" y="1581536"/>
            <a:ext cx="5826691" cy="3694928"/>
          </a:xfrm>
          <a:prstGeom prst="round2DiagRect">
            <a:avLst/>
          </a:prstGeom>
          <a:effectLst>
            <a:outerShdw blurRad="50800" dist="38100" dir="8100000" algn="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US" sz="2400" u="sng" dirty="0">
                <a:solidFill>
                  <a:schemeClr val="tx2">
                    <a:lumMod val="10000"/>
                  </a:schemeClr>
                </a:solidFill>
              </a:rPr>
              <a:t>Traditional Programming</a:t>
            </a:r>
          </a:p>
        </p:txBody>
      </p:sp>
      <p:sp>
        <p:nvSpPr>
          <p:cNvPr id="2" name="Slide Number Placeholder 1">
            <a:extLst>
              <a:ext uri="{FF2B5EF4-FFF2-40B4-BE49-F238E27FC236}">
                <a16:creationId xmlns:a16="http://schemas.microsoft.com/office/drawing/2014/main" id="{D0301C96-2D88-FB27-5822-1BDD588C5A40}"/>
              </a:ext>
            </a:extLst>
          </p:cNvPr>
          <p:cNvSpPr>
            <a:spLocks noGrp="1"/>
          </p:cNvSpPr>
          <p:nvPr>
            <p:ph type="sldNum" sz="quarter" idx="10"/>
          </p:nvPr>
        </p:nvSpPr>
        <p:spPr/>
        <p:txBody>
          <a:bodyPr/>
          <a:lstStyle/>
          <a:p>
            <a:fld id="{015CDC0A-28E0-46FB-994A-8B8A588AD7AF}" type="slidenum">
              <a:rPr lang="en-US" smtClean="0"/>
              <a:pPr/>
              <a:t>6</a:t>
            </a:fld>
            <a:endParaRPr lang="en-US" dirty="0"/>
          </a:p>
        </p:txBody>
      </p:sp>
      <p:sp>
        <p:nvSpPr>
          <p:cNvPr id="3" name="Title 2">
            <a:extLst>
              <a:ext uri="{FF2B5EF4-FFF2-40B4-BE49-F238E27FC236}">
                <a16:creationId xmlns:a16="http://schemas.microsoft.com/office/drawing/2014/main" id="{A092D93B-9DCD-A185-0D34-75A4A65C4125}"/>
              </a:ext>
            </a:extLst>
          </p:cNvPr>
          <p:cNvSpPr>
            <a:spLocks noGrp="1"/>
          </p:cNvSpPr>
          <p:nvPr>
            <p:ph type="title"/>
          </p:nvPr>
        </p:nvSpPr>
        <p:spPr/>
        <p:txBody>
          <a:bodyPr/>
          <a:lstStyle/>
          <a:p>
            <a:r>
              <a:rPr lang="en-US" dirty="0"/>
              <a:t>ML vs. Traditional Programming</a:t>
            </a:r>
          </a:p>
        </p:txBody>
      </p:sp>
      <p:pic>
        <p:nvPicPr>
          <p:cNvPr id="4" name="Picture 3">
            <a:extLst>
              <a:ext uri="{FF2B5EF4-FFF2-40B4-BE49-F238E27FC236}">
                <a16:creationId xmlns:a16="http://schemas.microsoft.com/office/drawing/2014/main" id="{49E70D41-85CE-B8C0-A008-D8DC1E4CDDF4}"/>
              </a:ext>
            </a:extLst>
          </p:cNvPr>
          <p:cNvPicPr>
            <a:picLocks noChangeAspect="1"/>
          </p:cNvPicPr>
          <p:nvPr/>
        </p:nvPicPr>
        <p:blipFill>
          <a:blip r:embed="rId2"/>
          <a:stretch>
            <a:fillRect/>
          </a:stretch>
        </p:blipFill>
        <p:spPr>
          <a:xfrm>
            <a:off x="530248" y="2282302"/>
            <a:ext cx="5304811" cy="2293396"/>
          </a:xfrm>
          <a:prstGeom prst="rect">
            <a:avLst/>
          </a:prstGeom>
        </p:spPr>
      </p:pic>
      <p:pic>
        <p:nvPicPr>
          <p:cNvPr id="5" name="Picture 4">
            <a:extLst>
              <a:ext uri="{FF2B5EF4-FFF2-40B4-BE49-F238E27FC236}">
                <a16:creationId xmlns:a16="http://schemas.microsoft.com/office/drawing/2014/main" id="{A1DE944A-E26F-6D79-B437-3DB9FAC2958D}"/>
              </a:ext>
            </a:extLst>
          </p:cNvPr>
          <p:cNvPicPr>
            <a:picLocks noChangeAspect="1"/>
          </p:cNvPicPr>
          <p:nvPr/>
        </p:nvPicPr>
        <p:blipFill>
          <a:blip r:embed="rId3"/>
          <a:stretch>
            <a:fillRect/>
          </a:stretch>
        </p:blipFill>
        <p:spPr>
          <a:xfrm>
            <a:off x="6442190" y="2282302"/>
            <a:ext cx="5134309" cy="2293396"/>
          </a:xfrm>
          <a:prstGeom prst="rect">
            <a:avLst/>
          </a:prstGeom>
        </p:spPr>
      </p:pic>
    </p:spTree>
    <p:extLst>
      <p:ext uri="{BB962C8B-B14F-4D97-AF65-F5344CB8AC3E}">
        <p14:creationId xmlns:p14="http://schemas.microsoft.com/office/powerpoint/2010/main" val="19356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1A04FF-00D5-CB7B-42E8-C89F48C38FEF}"/>
              </a:ext>
            </a:extLst>
          </p:cNvPr>
          <p:cNvSpPr>
            <a:spLocks noGrp="1"/>
          </p:cNvSpPr>
          <p:nvPr>
            <p:ph type="body" sz="quarter" idx="10"/>
          </p:nvPr>
        </p:nvSpPr>
        <p:spPr/>
        <p:txBody>
          <a:bodyPr/>
          <a:lstStyle/>
          <a:p>
            <a:r>
              <a:rPr lang="en-US" dirty="0"/>
              <a:t>Introduction to CRISP-DM Framework</a:t>
            </a:r>
          </a:p>
        </p:txBody>
      </p:sp>
    </p:spTree>
    <p:extLst>
      <p:ext uri="{BB962C8B-B14F-4D97-AF65-F5344CB8AC3E}">
        <p14:creationId xmlns:p14="http://schemas.microsoft.com/office/powerpoint/2010/main" val="2698638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9C3704-65E8-5CA2-2247-FD233E8E31A0}"/>
              </a:ext>
            </a:extLst>
          </p:cNvPr>
          <p:cNvSpPr>
            <a:spLocks noGrp="1"/>
          </p:cNvSpPr>
          <p:nvPr>
            <p:ph type="sldNum" sz="quarter" idx="10"/>
          </p:nvPr>
        </p:nvSpPr>
        <p:spPr/>
        <p:txBody>
          <a:bodyPr/>
          <a:lstStyle/>
          <a:p>
            <a:fld id="{015CDC0A-28E0-46FB-994A-8B8A588AD7AF}" type="slidenum">
              <a:rPr lang="en-US" smtClean="0"/>
              <a:pPr/>
              <a:t>8</a:t>
            </a:fld>
            <a:endParaRPr lang="en-US" dirty="0"/>
          </a:p>
        </p:txBody>
      </p:sp>
      <p:sp>
        <p:nvSpPr>
          <p:cNvPr id="3" name="Title 2">
            <a:extLst>
              <a:ext uri="{FF2B5EF4-FFF2-40B4-BE49-F238E27FC236}">
                <a16:creationId xmlns:a16="http://schemas.microsoft.com/office/drawing/2014/main" id="{10D71F52-D86D-17DB-0C74-BFCC0B9B87B9}"/>
              </a:ext>
            </a:extLst>
          </p:cNvPr>
          <p:cNvSpPr>
            <a:spLocks noGrp="1"/>
          </p:cNvSpPr>
          <p:nvPr>
            <p:ph type="title"/>
          </p:nvPr>
        </p:nvSpPr>
        <p:spPr/>
        <p:txBody>
          <a:bodyPr/>
          <a:lstStyle/>
          <a:p>
            <a:r>
              <a:rPr lang="en-US" sz="4000" dirty="0"/>
              <a:t>CRoss-Industry Standard Process for Data Mining</a:t>
            </a:r>
          </a:p>
        </p:txBody>
      </p:sp>
      <p:pic>
        <p:nvPicPr>
          <p:cNvPr id="4" name="Picture 3">
            <a:extLst>
              <a:ext uri="{FF2B5EF4-FFF2-40B4-BE49-F238E27FC236}">
                <a16:creationId xmlns:a16="http://schemas.microsoft.com/office/drawing/2014/main" id="{1EEDC83E-B403-97C7-3073-C6AF87AA46E7}"/>
              </a:ext>
            </a:extLst>
          </p:cNvPr>
          <p:cNvPicPr>
            <a:picLocks noChangeAspect="1"/>
          </p:cNvPicPr>
          <p:nvPr/>
        </p:nvPicPr>
        <p:blipFill>
          <a:blip r:embed="rId2"/>
          <a:stretch>
            <a:fillRect/>
          </a:stretch>
        </p:blipFill>
        <p:spPr>
          <a:xfrm>
            <a:off x="3403379" y="1023842"/>
            <a:ext cx="5385241" cy="5400453"/>
          </a:xfrm>
          <a:prstGeom prst="rect">
            <a:avLst/>
          </a:prstGeom>
        </p:spPr>
      </p:pic>
      <p:grpSp>
        <p:nvGrpSpPr>
          <p:cNvPr id="7" name="Group 6">
            <a:extLst>
              <a:ext uri="{FF2B5EF4-FFF2-40B4-BE49-F238E27FC236}">
                <a16:creationId xmlns:a16="http://schemas.microsoft.com/office/drawing/2014/main" id="{057D937F-B2E5-2F2E-44C2-FF5C12BAD83B}"/>
              </a:ext>
            </a:extLst>
          </p:cNvPr>
          <p:cNvGrpSpPr/>
          <p:nvPr/>
        </p:nvGrpSpPr>
        <p:grpSpPr>
          <a:xfrm>
            <a:off x="3552824" y="2741063"/>
            <a:ext cx="5086350" cy="1375874"/>
            <a:chOff x="2863215" y="-2235090"/>
            <a:chExt cx="5086350" cy="1375874"/>
          </a:xfrm>
        </p:grpSpPr>
        <p:pic>
          <p:nvPicPr>
            <p:cNvPr id="5" name="Picture 4" descr="A picture containing clipart&#10;&#10;Description automatically generated">
              <a:extLst>
                <a:ext uri="{FF2B5EF4-FFF2-40B4-BE49-F238E27FC236}">
                  <a16:creationId xmlns:a16="http://schemas.microsoft.com/office/drawing/2014/main" id="{8F521A60-FC0F-5F46-6D98-7B691392000E}"/>
                </a:ext>
              </a:extLst>
            </p:cNvPr>
            <p:cNvPicPr>
              <a:picLocks noChangeAspect="1"/>
            </p:cNvPicPr>
            <p:nvPr/>
          </p:nvPicPr>
          <p:blipFill>
            <a:blip r:embed="rId3"/>
            <a:stretch>
              <a:fillRect/>
            </a:stretch>
          </p:blipFill>
          <p:spPr>
            <a:xfrm>
              <a:off x="2863215" y="-2235090"/>
              <a:ext cx="5086350" cy="1325550"/>
            </a:xfrm>
            <a:prstGeom prst="rect">
              <a:avLst/>
            </a:prstGeom>
          </p:spPr>
        </p:pic>
        <p:sp>
          <p:nvSpPr>
            <p:cNvPr id="6" name="TextBox 5">
              <a:extLst>
                <a:ext uri="{FF2B5EF4-FFF2-40B4-BE49-F238E27FC236}">
                  <a16:creationId xmlns:a16="http://schemas.microsoft.com/office/drawing/2014/main" id="{F29520B8-2DCF-6B87-2C85-40406A724F69}"/>
                </a:ext>
              </a:extLst>
            </p:cNvPr>
            <p:cNvSpPr txBox="1"/>
            <p:nvPr/>
          </p:nvSpPr>
          <p:spPr>
            <a:xfrm>
              <a:off x="2863215" y="-1382436"/>
              <a:ext cx="5086350" cy="523220"/>
            </a:xfrm>
            <a:prstGeom prst="rect">
              <a:avLst/>
            </a:prstGeom>
            <a:noFill/>
          </p:spPr>
          <p:txBody>
            <a:bodyPr wrap="square" rtlCol="0" anchor="ctr">
              <a:spAutoFit/>
            </a:bodyPr>
            <a:lstStyle/>
            <a:p>
              <a:pPr algn="ctr"/>
              <a:r>
                <a:rPr lang="en-US" sz="2800" dirty="0">
                  <a:solidFill>
                    <a:schemeClr val="tx2">
                      <a:lumMod val="10000"/>
                    </a:schemeClr>
                  </a:solidFill>
                </a:rPr>
                <a:t>The ML Real Estate Company</a:t>
              </a:r>
            </a:p>
          </p:txBody>
        </p:sp>
      </p:grpSp>
    </p:spTree>
    <p:extLst>
      <p:ext uri="{BB962C8B-B14F-4D97-AF65-F5344CB8AC3E}">
        <p14:creationId xmlns:p14="http://schemas.microsoft.com/office/powerpoint/2010/main" val="17921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25FBA-AAEF-7363-8F58-C03A5EF24146}"/>
              </a:ext>
            </a:extLst>
          </p:cNvPr>
          <p:cNvSpPr>
            <a:spLocks noGrp="1"/>
          </p:cNvSpPr>
          <p:nvPr>
            <p:ph type="body" sz="quarter" idx="10"/>
          </p:nvPr>
        </p:nvSpPr>
        <p:spPr/>
        <p:txBody>
          <a:bodyPr/>
          <a:lstStyle/>
          <a:p>
            <a:r>
              <a:rPr lang="en-US" dirty="0"/>
              <a:t>Business Understanding</a:t>
            </a:r>
          </a:p>
        </p:txBody>
      </p:sp>
    </p:spTree>
    <p:extLst>
      <p:ext uri="{BB962C8B-B14F-4D97-AF65-F5344CB8AC3E}">
        <p14:creationId xmlns:p14="http://schemas.microsoft.com/office/powerpoint/2010/main" val="396582143"/>
      </p:ext>
    </p:extLst>
  </p:cSld>
  <p:clrMapOvr>
    <a:masterClrMapping/>
  </p:clrMapOvr>
</p:sld>
</file>

<file path=ppt/theme/theme1.xml><?xml version="1.0" encoding="utf-8"?>
<a:theme xmlns:a="http://schemas.openxmlformats.org/drawingml/2006/main" name="Custom Design">
  <a:themeElements>
    <a:clrScheme name="EXPX Color Theme">
      <a:dk1>
        <a:srgbClr val="2D4471"/>
      </a:dk1>
      <a:lt1>
        <a:srgbClr val="AAA838"/>
      </a:lt1>
      <a:dk2>
        <a:srgbClr val="A7373D"/>
      </a:dk2>
      <a:lt2>
        <a:srgbClr val="E7E6E6"/>
      </a:lt2>
      <a:accent1>
        <a:srgbClr val="0756F0"/>
      </a:accent1>
      <a:accent2>
        <a:srgbClr val="FFFC00"/>
      </a:accent2>
      <a:accent3>
        <a:srgbClr val="FE000D"/>
      </a:accent3>
      <a:accent4>
        <a:srgbClr val="FFC000"/>
      </a:accent4>
      <a:accent5>
        <a:srgbClr val="5B9BD5"/>
      </a:accent5>
      <a:accent6>
        <a:srgbClr val="70AD47"/>
      </a:accent6>
      <a:hlink>
        <a:srgbClr val="0563C1"/>
      </a:hlink>
      <a:folHlink>
        <a:srgbClr val="954F72"/>
      </a:folHlink>
    </a:clrScheme>
    <a:fontScheme name="EXPX Fonts">
      <a:majorFont>
        <a:latin typeface="Josefin Sans"/>
        <a:ea typeface=""/>
        <a:cs typeface=""/>
      </a:majorFont>
      <a:minorFont>
        <a:latin typeface="Calibri"/>
        <a:ea typeface=""/>
        <a:cs typeface=""/>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4143</TotalTime>
  <Words>877</Words>
  <Application>Microsoft Office PowerPoint</Application>
  <PresentationFormat>Widescreen</PresentationFormat>
  <Paragraphs>146</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Cambria Math</vt:lpstr>
      <vt:lpstr>Josefin Sans</vt:lpstr>
      <vt:lpstr>Custom Design</vt:lpstr>
      <vt:lpstr>Developing an ML Model End-to-End</vt:lpstr>
      <vt:lpstr>Instructor Introduction</vt:lpstr>
      <vt:lpstr>Course Introduction</vt:lpstr>
      <vt:lpstr>What is Machine Learning Anyway?</vt:lpstr>
      <vt:lpstr>Machine Learning Example</vt:lpstr>
      <vt:lpstr>ML vs. Traditional Programming</vt:lpstr>
      <vt:lpstr>PowerPoint Presentation</vt:lpstr>
      <vt:lpstr>CRoss-Industry Standard Process for Data Mining</vt:lpstr>
      <vt:lpstr>PowerPoint Presentation</vt:lpstr>
      <vt:lpstr>Problem Framing</vt:lpstr>
      <vt:lpstr>(Model) Performance Measures and (Business) KPIs</vt:lpstr>
      <vt:lpstr>(Model) Performance Measures and (Business) KPIs</vt:lpstr>
      <vt:lpstr>PowerPoint Presentation</vt:lpstr>
      <vt:lpstr>PowerPoint Presentation</vt:lpstr>
      <vt:lpstr>Data Cleansing and Transformations</vt:lpstr>
      <vt:lpstr>PowerPoint Presentation</vt:lpstr>
      <vt:lpstr>PowerPoint Presentation</vt:lpstr>
      <vt:lpstr>PowerPoint Presentation</vt:lpstr>
      <vt:lpstr>PowerPoint Presentation</vt:lpstr>
      <vt:lpstr>Model Training and Evaluation</vt:lpstr>
      <vt:lpstr>Model Selection</vt:lpstr>
      <vt:lpstr>Hyperparameter Optimization</vt:lpstr>
      <vt:lpstr>PowerPoint Presentation</vt:lpstr>
      <vt:lpstr>PowerPoint Presentation</vt:lpstr>
      <vt:lpstr>What is MLOps?</vt:lpstr>
      <vt:lpstr>Considerations for MLOps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Sukup</dc:creator>
  <cp:lastModifiedBy>John Sukup</cp:lastModifiedBy>
  <cp:revision>18</cp:revision>
  <dcterms:created xsi:type="dcterms:W3CDTF">2023-03-14T02:50:30Z</dcterms:created>
  <dcterms:modified xsi:type="dcterms:W3CDTF">2023-07-09T19:59:58Z</dcterms:modified>
</cp:coreProperties>
</file>